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4061" r:id="rId1"/>
    <p:sldMasterId id="2147484073" r:id="rId2"/>
    <p:sldMasterId id="2147484085" r:id="rId3"/>
  </p:sldMasterIdLst>
  <p:notesMasterIdLst>
    <p:notesMasterId r:id="rId80"/>
  </p:notesMasterIdLst>
  <p:sldIdLst>
    <p:sldId id="256" r:id="rId4"/>
    <p:sldId id="412" r:id="rId5"/>
    <p:sldId id="393" r:id="rId6"/>
    <p:sldId id="394" r:id="rId7"/>
    <p:sldId id="259" r:id="rId8"/>
    <p:sldId id="287" r:id="rId9"/>
    <p:sldId id="473" r:id="rId10"/>
    <p:sldId id="274" r:id="rId11"/>
    <p:sldId id="273" r:id="rId12"/>
    <p:sldId id="399" r:id="rId13"/>
    <p:sldId id="408" r:id="rId14"/>
    <p:sldId id="480" r:id="rId15"/>
    <p:sldId id="418" r:id="rId16"/>
    <p:sldId id="272" r:id="rId17"/>
    <p:sldId id="396" r:id="rId18"/>
    <p:sldId id="474" r:id="rId19"/>
    <p:sldId id="258" r:id="rId20"/>
    <p:sldId id="419" r:id="rId21"/>
    <p:sldId id="414" r:id="rId22"/>
    <p:sldId id="447" r:id="rId23"/>
    <p:sldId id="479" r:id="rId24"/>
    <p:sldId id="443" r:id="rId25"/>
    <p:sldId id="420" r:id="rId26"/>
    <p:sldId id="410" r:id="rId27"/>
    <p:sldId id="260" r:id="rId28"/>
    <p:sldId id="476" r:id="rId29"/>
    <p:sldId id="444" r:id="rId30"/>
    <p:sldId id="477" r:id="rId31"/>
    <p:sldId id="263" r:id="rId32"/>
    <p:sldId id="264" r:id="rId33"/>
    <p:sldId id="464" r:id="rId34"/>
    <p:sldId id="452" r:id="rId35"/>
    <p:sldId id="469" r:id="rId36"/>
    <p:sldId id="323" r:id="rId37"/>
    <p:sldId id="451" r:id="rId38"/>
    <p:sldId id="268" r:id="rId39"/>
    <p:sldId id="461" r:id="rId40"/>
    <p:sldId id="463" r:id="rId41"/>
    <p:sldId id="416" r:id="rId42"/>
    <p:sldId id="437" r:id="rId43"/>
    <p:sldId id="421" r:id="rId44"/>
    <p:sldId id="445" r:id="rId45"/>
    <p:sldId id="276" r:id="rId46"/>
    <p:sldId id="277" r:id="rId47"/>
    <p:sldId id="422" r:id="rId48"/>
    <p:sldId id="270" r:id="rId49"/>
    <p:sldId id="467" r:id="rId50"/>
    <p:sldId id="392" r:id="rId51"/>
    <p:sldId id="456" r:id="rId52"/>
    <p:sldId id="453" r:id="rId53"/>
    <p:sldId id="409" r:id="rId54"/>
    <p:sldId id="466" r:id="rId55"/>
    <p:sldId id="455" r:id="rId56"/>
    <p:sldId id="425" r:id="rId57"/>
    <p:sldId id="448" r:id="rId58"/>
    <p:sldId id="481" r:id="rId59"/>
    <p:sldId id="424" r:id="rId60"/>
    <p:sldId id="426" r:id="rId61"/>
    <p:sldId id="429" r:id="rId62"/>
    <p:sldId id="465" r:id="rId63"/>
    <p:sldId id="427" r:id="rId64"/>
    <p:sldId id="431" r:id="rId65"/>
    <p:sldId id="433" r:id="rId66"/>
    <p:sldId id="278" r:id="rId67"/>
    <p:sldId id="279" r:id="rId68"/>
    <p:sldId id="434" r:id="rId69"/>
    <p:sldId id="280" r:id="rId70"/>
    <p:sldId id="281" r:id="rId71"/>
    <p:sldId id="468" r:id="rId72"/>
    <p:sldId id="282" r:id="rId73"/>
    <p:sldId id="284" r:id="rId74"/>
    <p:sldId id="478" r:id="rId75"/>
    <p:sldId id="285" r:id="rId76"/>
    <p:sldId id="470" r:id="rId77"/>
    <p:sldId id="472" r:id="rId78"/>
    <p:sldId id="411" r:id="rId7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60" autoAdjust="0"/>
    <p:restoredTop sz="81420" autoAdjust="0"/>
  </p:normalViewPr>
  <p:slideViewPr>
    <p:cSldViewPr snapToGrid="0">
      <p:cViewPr varScale="1">
        <p:scale>
          <a:sx n="77" d="100"/>
          <a:sy n="77" d="100"/>
        </p:scale>
        <p:origin x="720" y="53"/>
      </p:cViewPr>
      <p:guideLst/>
    </p:cSldViewPr>
  </p:slideViewPr>
  <p:notesTextViewPr>
    <p:cViewPr>
      <p:scale>
        <a:sx n="1" d="1"/>
        <a:sy n="1" d="1"/>
      </p:scale>
      <p:origin x="0" y="0"/>
    </p:cViewPr>
  </p:notesTextViewPr>
  <p:sorterViewPr>
    <p:cViewPr>
      <p:scale>
        <a:sx n="49" d="100"/>
        <a:sy n="49" d="100"/>
      </p:scale>
      <p:origin x="0" y="-412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F12512-BCF1-4BBB-B7AF-29C5F4C89EE0}" type="datetimeFigureOut">
              <a:rPr lang="en-US" smtClean="0"/>
              <a:t>4/10/2014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3817B6-FD2E-4FEB-8EC2-9F6D9CB671D7}" type="slidenum">
              <a:rPr lang="en-US" smtClean="0"/>
              <a:t>‹#›</a:t>
            </a:fld>
            <a:endParaRPr lang="en-US"/>
          </a:p>
        </p:txBody>
      </p:sp>
    </p:spTree>
    <p:extLst>
      <p:ext uri="{BB962C8B-B14F-4D97-AF65-F5344CB8AC3E}">
        <p14:creationId xmlns:p14="http://schemas.microsoft.com/office/powerpoint/2010/main" val="1155251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a:t>
            </a:fld>
            <a:endParaRPr lang="en-US"/>
          </a:p>
        </p:txBody>
      </p:sp>
    </p:spTree>
    <p:extLst>
      <p:ext uri="{BB962C8B-B14F-4D97-AF65-F5344CB8AC3E}">
        <p14:creationId xmlns:p14="http://schemas.microsoft.com/office/powerpoint/2010/main" val="3477085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0863506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12</a:t>
            </a:fld>
            <a:endParaRPr lang="en-US"/>
          </a:p>
        </p:txBody>
      </p:sp>
    </p:spTree>
    <p:extLst>
      <p:ext uri="{BB962C8B-B14F-4D97-AF65-F5344CB8AC3E}">
        <p14:creationId xmlns:p14="http://schemas.microsoft.com/office/powerpoint/2010/main" val="2401473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13</a:t>
            </a:fld>
            <a:endParaRPr lang="en-US"/>
          </a:p>
        </p:txBody>
      </p:sp>
    </p:spTree>
    <p:extLst>
      <p:ext uri="{BB962C8B-B14F-4D97-AF65-F5344CB8AC3E}">
        <p14:creationId xmlns:p14="http://schemas.microsoft.com/office/powerpoint/2010/main" val="908229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14</a:t>
            </a:fld>
            <a:endParaRPr lang="en-US"/>
          </a:p>
        </p:txBody>
      </p:sp>
    </p:spTree>
    <p:extLst>
      <p:ext uri="{BB962C8B-B14F-4D97-AF65-F5344CB8AC3E}">
        <p14:creationId xmlns:p14="http://schemas.microsoft.com/office/powerpoint/2010/main" val="2063134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15</a:t>
            </a:fld>
            <a:endParaRPr lang="en-US"/>
          </a:p>
        </p:txBody>
      </p:sp>
    </p:spTree>
    <p:extLst>
      <p:ext uri="{BB962C8B-B14F-4D97-AF65-F5344CB8AC3E}">
        <p14:creationId xmlns:p14="http://schemas.microsoft.com/office/powerpoint/2010/main" val="1471986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17</a:t>
            </a:fld>
            <a:endParaRPr lang="en-US"/>
          </a:p>
        </p:txBody>
      </p:sp>
    </p:spTree>
    <p:extLst>
      <p:ext uri="{BB962C8B-B14F-4D97-AF65-F5344CB8AC3E}">
        <p14:creationId xmlns:p14="http://schemas.microsoft.com/office/powerpoint/2010/main" val="2435905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18</a:t>
            </a:fld>
            <a:endParaRPr lang="en-US"/>
          </a:p>
        </p:txBody>
      </p:sp>
    </p:spTree>
    <p:extLst>
      <p:ext uri="{BB962C8B-B14F-4D97-AF65-F5344CB8AC3E}">
        <p14:creationId xmlns:p14="http://schemas.microsoft.com/office/powerpoint/2010/main" val="42222199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19</a:t>
            </a:fld>
            <a:endParaRPr lang="en-US"/>
          </a:p>
        </p:txBody>
      </p:sp>
    </p:spTree>
    <p:extLst>
      <p:ext uri="{BB962C8B-B14F-4D97-AF65-F5344CB8AC3E}">
        <p14:creationId xmlns:p14="http://schemas.microsoft.com/office/powerpoint/2010/main" val="18467024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20</a:t>
            </a:fld>
            <a:endParaRPr lang="en-US"/>
          </a:p>
        </p:txBody>
      </p:sp>
    </p:spTree>
    <p:extLst>
      <p:ext uri="{BB962C8B-B14F-4D97-AF65-F5344CB8AC3E}">
        <p14:creationId xmlns:p14="http://schemas.microsoft.com/office/powerpoint/2010/main" val="1713400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22</a:t>
            </a:fld>
            <a:endParaRPr lang="en-US"/>
          </a:p>
        </p:txBody>
      </p:sp>
    </p:spTree>
    <p:extLst>
      <p:ext uri="{BB962C8B-B14F-4D97-AF65-F5344CB8AC3E}">
        <p14:creationId xmlns:p14="http://schemas.microsoft.com/office/powerpoint/2010/main" val="737964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a:t>
            </a:fld>
            <a:endParaRPr lang="en-US"/>
          </a:p>
        </p:txBody>
      </p:sp>
    </p:spTree>
    <p:extLst>
      <p:ext uri="{BB962C8B-B14F-4D97-AF65-F5344CB8AC3E}">
        <p14:creationId xmlns:p14="http://schemas.microsoft.com/office/powerpoint/2010/main" val="435668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23</a:t>
            </a:fld>
            <a:endParaRPr lang="en-US"/>
          </a:p>
        </p:txBody>
      </p:sp>
    </p:spTree>
    <p:extLst>
      <p:ext uri="{BB962C8B-B14F-4D97-AF65-F5344CB8AC3E}">
        <p14:creationId xmlns:p14="http://schemas.microsoft.com/office/powerpoint/2010/main" val="1026126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24</a:t>
            </a:fld>
            <a:endParaRPr lang="en-US"/>
          </a:p>
        </p:txBody>
      </p:sp>
    </p:spTree>
    <p:extLst>
      <p:ext uri="{BB962C8B-B14F-4D97-AF65-F5344CB8AC3E}">
        <p14:creationId xmlns:p14="http://schemas.microsoft.com/office/powerpoint/2010/main" val="2843959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25</a:t>
            </a:fld>
            <a:endParaRPr lang="en-US"/>
          </a:p>
        </p:txBody>
      </p:sp>
    </p:spTree>
    <p:extLst>
      <p:ext uri="{BB962C8B-B14F-4D97-AF65-F5344CB8AC3E}">
        <p14:creationId xmlns:p14="http://schemas.microsoft.com/office/powerpoint/2010/main" val="766075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27</a:t>
            </a:fld>
            <a:endParaRPr lang="en-US"/>
          </a:p>
        </p:txBody>
      </p:sp>
    </p:spTree>
    <p:extLst>
      <p:ext uri="{BB962C8B-B14F-4D97-AF65-F5344CB8AC3E}">
        <p14:creationId xmlns:p14="http://schemas.microsoft.com/office/powerpoint/2010/main" val="16395549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28</a:t>
            </a:fld>
            <a:endParaRPr lang="en-US"/>
          </a:p>
        </p:txBody>
      </p:sp>
    </p:spTree>
    <p:extLst>
      <p:ext uri="{BB962C8B-B14F-4D97-AF65-F5344CB8AC3E}">
        <p14:creationId xmlns:p14="http://schemas.microsoft.com/office/powerpoint/2010/main" val="16296306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29</a:t>
            </a:fld>
            <a:endParaRPr lang="en-US"/>
          </a:p>
        </p:txBody>
      </p:sp>
    </p:spTree>
    <p:extLst>
      <p:ext uri="{BB962C8B-B14F-4D97-AF65-F5344CB8AC3E}">
        <p14:creationId xmlns:p14="http://schemas.microsoft.com/office/powerpoint/2010/main" val="12181079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30</a:t>
            </a:fld>
            <a:endParaRPr lang="en-US"/>
          </a:p>
        </p:txBody>
      </p:sp>
    </p:spTree>
    <p:extLst>
      <p:ext uri="{BB962C8B-B14F-4D97-AF65-F5344CB8AC3E}">
        <p14:creationId xmlns:p14="http://schemas.microsoft.com/office/powerpoint/2010/main" val="33938398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31</a:t>
            </a:fld>
            <a:endParaRPr lang="en-US"/>
          </a:p>
        </p:txBody>
      </p:sp>
    </p:spTree>
    <p:extLst>
      <p:ext uri="{BB962C8B-B14F-4D97-AF65-F5344CB8AC3E}">
        <p14:creationId xmlns:p14="http://schemas.microsoft.com/office/powerpoint/2010/main" val="23004130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32</a:t>
            </a:fld>
            <a:endParaRPr lang="en-US"/>
          </a:p>
        </p:txBody>
      </p:sp>
    </p:spTree>
    <p:extLst>
      <p:ext uri="{BB962C8B-B14F-4D97-AF65-F5344CB8AC3E}">
        <p14:creationId xmlns:p14="http://schemas.microsoft.com/office/powerpoint/2010/main" val="25925168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33</a:t>
            </a:fld>
            <a:endParaRPr lang="en-US"/>
          </a:p>
        </p:txBody>
      </p:sp>
    </p:spTree>
    <p:extLst>
      <p:ext uri="{BB962C8B-B14F-4D97-AF65-F5344CB8AC3E}">
        <p14:creationId xmlns:p14="http://schemas.microsoft.com/office/powerpoint/2010/main" val="2042639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a:t>
            </a:fld>
            <a:endParaRPr lang="en-US"/>
          </a:p>
        </p:txBody>
      </p:sp>
    </p:spTree>
    <p:extLst>
      <p:ext uri="{BB962C8B-B14F-4D97-AF65-F5344CB8AC3E}">
        <p14:creationId xmlns:p14="http://schemas.microsoft.com/office/powerpoint/2010/main" val="40539284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34</a:t>
            </a:fld>
            <a:endParaRPr lang="en-US"/>
          </a:p>
        </p:txBody>
      </p:sp>
    </p:spTree>
    <p:extLst>
      <p:ext uri="{BB962C8B-B14F-4D97-AF65-F5344CB8AC3E}">
        <p14:creationId xmlns:p14="http://schemas.microsoft.com/office/powerpoint/2010/main" val="29033497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35</a:t>
            </a:fld>
            <a:endParaRPr lang="en-US"/>
          </a:p>
        </p:txBody>
      </p:sp>
    </p:spTree>
    <p:extLst>
      <p:ext uri="{BB962C8B-B14F-4D97-AF65-F5344CB8AC3E}">
        <p14:creationId xmlns:p14="http://schemas.microsoft.com/office/powerpoint/2010/main" val="37234568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36</a:t>
            </a:fld>
            <a:endParaRPr lang="en-US"/>
          </a:p>
        </p:txBody>
      </p:sp>
    </p:spTree>
    <p:extLst>
      <p:ext uri="{BB962C8B-B14F-4D97-AF65-F5344CB8AC3E}">
        <p14:creationId xmlns:p14="http://schemas.microsoft.com/office/powerpoint/2010/main" val="1174928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37</a:t>
            </a:fld>
            <a:endParaRPr lang="en-US"/>
          </a:p>
        </p:txBody>
      </p:sp>
    </p:spTree>
    <p:extLst>
      <p:ext uri="{BB962C8B-B14F-4D97-AF65-F5344CB8AC3E}">
        <p14:creationId xmlns:p14="http://schemas.microsoft.com/office/powerpoint/2010/main" val="15781972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38</a:t>
            </a:fld>
            <a:endParaRPr lang="en-US"/>
          </a:p>
        </p:txBody>
      </p:sp>
    </p:spTree>
    <p:extLst>
      <p:ext uri="{BB962C8B-B14F-4D97-AF65-F5344CB8AC3E}">
        <p14:creationId xmlns:p14="http://schemas.microsoft.com/office/powerpoint/2010/main" val="27277550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39</a:t>
            </a:fld>
            <a:endParaRPr lang="en-US"/>
          </a:p>
        </p:txBody>
      </p:sp>
    </p:spTree>
    <p:extLst>
      <p:ext uri="{BB962C8B-B14F-4D97-AF65-F5344CB8AC3E}">
        <p14:creationId xmlns:p14="http://schemas.microsoft.com/office/powerpoint/2010/main" val="20265229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40</a:t>
            </a:fld>
            <a:endParaRPr lang="en-US"/>
          </a:p>
        </p:txBody>
      </p:sp>
    </p:spTree>
    <p:extLst>
      <p:ext uri="{BB962C8B-B14F-4D97-AF65-F5344CB8AC3E}">
        <p14:creationId xmlns:p14="http://schemas.microsoft.com/office/powerpoint/2010/main" val="6086303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41</a:t>
            </a:fld>
            <a:endParaRPr lang="en-US"/>
          </a:p>
        </p:txBody>
      </p:sp>
    </p:spTree>
    <p:extLst>
      <p:ext uri="{BB962C8B-B14F-4D97-AF65-F5344CB8AC3E}">
        <p14:creationId xmlns:p14="http://schemas.microsoft.com/office/powerpoint/2010/main" val="42200279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0A288D-8D18-4AAD-AE46-9A3FC0A00DA8}" type="slidenum">
              <a:rPr lang="en-US" smtClean="0"/>
              <a:pPr/>
              <a:t>43</a:t>
            </a:fld>
            <a:endParaRPr lang="en-US"/>
          </a:p>
        </p:txBody>
      </p:sp>
    </p:spTree>
    <p:extLst>
      <p:ext uri="{BB962C8B-B14F-4D97-AF65-F5344CB8AC3E}">
        <p14:creationId xmlns:p14="http://schemas.microsoft.com/office/powerpoint/2010/main" val="15474031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0A288D-8D18-4AAD-AE46-9A3FC0A00DA8}" type="slidenum">
              <a:rPr lang="en-US" smtClean="0"/>
              <a:pPr/>
              <a:t>44</a:t>
            </a:fld>
            <a:endParaRPr lang="en-US"/>
          </a:p>
        </p:txBody>
      </p:sp>
    </p:spTree>
    <p:extLst>
      <p:ext uri="{BB962C8B-B14F-4D97-AF65-F5344CB8AC3E}">
        <p14:creationId xmlns:p14="http://schemas.microsoft.com/office/powerpoint/2010/main" val="1654656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a:t>
            </a:fld>
            <a:endParaRPr lang="en-US"/>
          </a:p>
        </p:txBody>
      </p:sp>
    </p:spTree>
    <p:extLst>
      <p:ext uri="{BB962C8B-B14F-4D97-AF65-F5344CB8AC3E}">
        <p14:creationId xmlns:p14="http://schemas.microsoft.com/office/powerpoint/2010/main" val="7114465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45</a:t>
            </a:fld>
            <a:endParaRPr lang="en-US"/>
          </a:p>
        </p:txBody>
      </p:sp>
    </p:spTree>
    <p:extLst>
      <p:ext uri="{BB962C8B-B14F-4D97-AF65-F5344CB8AC3E}">
        <p14:creationId xmlns:p14="http://schemas.microsoft.com/office/powerpoint/2010/main" val="25845550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46</a:t>
            </a:fld>
            <a:endParaRPr lang="en-US"/>
          </a:p>
        </p:txBody>
      </p:sp>
    </p:spTree>
    <p:extLst>
      <p:ext uri="{BB962C8B-B14F-4D97-AF65-F5344CB8AC3E}">
        <p14:creationId xmlns:p14="http://schemas.microsoft.com/office/powerpoint/2010/main" val="36889179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47</a:t>
            </a:fld>
            <a:endParaRPr lang="en-US"/>
          </a:p>
        </p:txBody>
      </p:sp>
    </p:spTree>
    <p:extLst>
      <p:ext uri="{BB962C8B-B14F-4D97-AF65-F5344CB8AC3E}">
        <p14:creationId xmlns:p14="http://schemas.microsoft.com/office/powerpoint/2010/main" val="11381788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48</a:t>
            </a:fld>
            <a:endParaRPr lang="en-US"/>
          </a:p>
        </p:txBody>
      </p:sp>
    </p:spTree>
    <p:extLst>
      <p:ext uri="{BB962C8B-B14F-4D97-AF65-F5344CB8AC3E}">
        <p14:creationId xmlns:p14="http://schemas.microsoft.com/office/powerpoint/2010/main" val="41569062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49</a:t>
            </a:fld>
            <a:endParaRPr lang="en-US"/>
          </a:p>
        </p:txBody>
      </p:sp>
    </p:spTree>
    <p:extLst>
      <p:ext uri="{BB962C8B-B14F-4D97-AF65-F5344CB8AC3E}">
        <p14:creationId xmlns:p14="http://schemas.microsoft.com/office/powerpoint/2010/main" val="36128908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50</a:t>
            </a:fld>
            <a:endParaRPr lang="en-US"/>
          </a:p>
        </p:txBody>
      </p:sp>
    </p:spTree>
    <p:extLst>
      <p:ext uri="{BB962C8B-B14F-4D97-AF65-F5344CB8AC3E}">
        <p14:creationId xmlns:p14="http://schemas.microsoft.com/office/powerpoint/2010/main" val="21665786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51</a:t>
            </a:fld>
            <a:endParaRPr lang="en-US"/>
          </a:p>
        </p:txBody>
      </p:sp>
    </p:spTree>
    <p:extLst>
      <p:ext uri="{BB962C8B-B14F-4D97-AF65-F5344CB8AC3E}">
        <p14:creationId xmlns:p14="http://schemas.microsoft.com/office/powerpoint/2010/main" val="35680408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52</a:t>
            </a:fld>
            <a:endParaRPr lang="en-US"/>
          </a:p>
        </p:txBody>
      </p:sp>
    </p:spTree>
    <p:extLst>
      <p:ext uri="{BB962C8B-B14F-4D97-AF65-F5344CB8AC3E}">
        <p14:creationId xmlns:p14="http://schemas.microsoft.com/office/powerpoint/2010/main" val="19545305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53</a:t>
            </a:fld>
            <a:endParaRPr lang="en-US"/>
          </a:p>
        </p:txBody>
      </p:sp>
    </p:spTree>
    <p:extLst>
      <p:ext uri="{BB962C8B-B14F-4D97-AF65-F5344CB8AC3E}">
        <p14:creationId xmlns:p14="http://schemas.microsoft.com/office/powerpoint/2010/main" val="16415749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54</a:t>
            </a:fld>
            <a:endParaRPr lang="en-US"/>
          </a:p>
        </p:txBody>
      </p:sp>
    </p:spTree>
    <p:extLst>
      <p:ext uri="{BB962C8B-B14F-4D97-AF65-F5344CB8AC3E}">
        <p14:creationId xmlns:p14="http://schemas.microsoft.com/office/powerpoint/2010/main" val="133826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a:t>
            </a:fld>
            <a:endParaRPr lang="en-US"/>
          </a:p>
        </p:txBody>
      </p:sp>
    </p:spTree>
    <p:extLst>
      <p:ext uri="{BB962C8B-B14F-4D97-AF65-F5344CB8AC3E}">
        <p14:creationId xmlns:p14="http://schemas.microsoft.com/office/powerpoint/2010/main" val="412061441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55</a:t>
            </a:fld>
            <a:endParaRPr lang="en-US"/>
          </a:p>
        </p:txBody>
      </p:sp>
    </p:spTree>
    <p:extLst>
      <p:ext uri="{BB962C8B-B14F-4D97-AF65-F5344CB8AC3E}">
        <p14:creationId xmlns:p14="http://schemas.microsoft.com/office/powerpoint/2010/main" val="33793581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57</a:t>
            </a:fld>
            <a:endParaRPr lang="en-US"/>
          </a:p>
        </p:txBody>
      </p:sp>
    </p:spTree>
    <p:extLst>
      <p:ext uri="{BB962C8B-B14F-4D97-AF65-F5344CB8AC3E}">
        <p14:creationId xmlns:p14="http://schemas.microsoft.com/office/powerpoint/2010/main" val="228380611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58</a:t>
            </a:fld>
            <a:endParaRPr lang="en-US"/>
          </a:p>
        </p:txBody>
      </p:sp>
    </p:spTree>
    <p:extLst>
      <p:ext uri="{BB962C8B-B14F-4D97-AF65-F5344CB8AC3E}">
        <p14:creationId xmlns:p14="http://schemas.microsoft.com/office/powerpoint/2010/main" val="353393292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59</a:t>
            </a:fld>
            <a:endParaRPr lang="en-US"/>
          </a:p>
        </p:txBody>
      </p:sp>
    </p:spTree>
    <p:extLst>
      <p:ext uri="{BB962C8B-B14F-4D97-AF65-F5344CB8AC3E}">
        <p14:creationId xmlns:p14="http://schemas.microsoft.com/office/powerpoint/2010/main" val="5580404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60</a:t>
            </a:fld>
            <a:endParaRPr lang="en-US"/>
          </a:p>
        </p:txBody>
      </p:sp>
    </p:spTree>
    <p:extLst>
      <p:ext uri="{BB962C8B-B14F-4D97-AF65-F5344CB8AC3E}">
        <p14:creationId xmlns:p14="http://schemas.microsoft.com/office/powerpoint/2010/main" val="348208490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61</a:t>
            </a:fld>
            <a:endParaRPr lang="en-US"/>
          </a:p>
        </p:txBody>
      </p:sp>
    </p:spTree>
    <p:extLst>
      <p:ext uri="{BB962C8B-B14F-4D97-AF65-F5344CB8AC3E}">
        <p14:creationId xmlns:p14="http://schemas.microsoft.com/office/powerpoint/2010/main" val="32412739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62</a:t>
            </a:fld>
            <a:endParaRPr lang="en-US"/>
          </a:p>
        </p:txBody>
      </p:sp>
    </p:spTree>
    <p:extLst>
      <p:ext uri="{BB962C8B-B14F-4D97-AF65-F5344CB8AC3E}">
        <p14:creationId xmlns:p14="http://schemas.microsoft.com/office/powerpoint/2010/main" val="260863450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63</a:t>
            </a:fld>
            <a:endParaRPr lang="en-US"/>
          </a:p>
        </p:txBody>
      </p:sp>
    </p:spTree>
    <p:extLst>
      <p:ext uri="{BB962C8B-B14F-4D97-AF65-F5344CB8AC3E}">
        <p14:creationId xmlns:p14="http://schemas.microsoft.com/office/powerpoint/2010/main" val="178387853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0A288D-8D18-4AAD-AE46-9A3FC0A00DA8}" type="slidenum">
              <a:rPr lang="en-US" smtClean="0"/>
              <a:pPr/>
              <a:t>64</a:t>
            </a:fld>
            <a:endParaRPr lang="en-US"/>
          </a:p>
        </p:txBody>
      </p:sp>
    </p:spTree>
    <p:extLst>
      <p:ext uri="{BB962C8B-B14F-4D97-AF65-F5344CB8AC3E}">
        <p14:creationId xmlns:p14="http://schemas.microsoft.com/office/powerpoint/2010/main" val="17566590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0A288D-8D18-4AAD-AE46-9A3FC0A00DA8}" type="slidenum">
              <a:rPr lang="en-US" smtClean="0"/>
              <a:pPr/>
              <a:t>65</a:t>
            </a:fld>
            <a:endParaRPr lang="en-US"/>
          </a:p>
        </p:txBody>
      </p:sp>
    </p:spTree>
    <p:extLst>
      <p:ext uri="{BB962C8B-B14F-4D97-AF65-F5344CB8AC3E}">
        <p14:creationId xmlns:p14="http://schemas.microsoft.com/office/powerpoint/2010/main" val="2793591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7</a:t>
            </a:fld>
            <a:endParaRPr lang="en-US"/>
          </a:p>
        </p:txBody>
      </p:sp>
    </p:spTree>
    <p:extLst>
      <p:ext uri="{BB962C8B-B14F-4D97-AF65-F5344CB8AC3E}">
        <p14:creationId xmlns:p14="http://schemas.microsoft.com/office/powerpoint/2010/main" val="365054667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67</a:t>
            </a:fld>
            <a:endParaRPr lang="en-US"/>
          </a:p>
        </p:txBody>
      </p:sp>
    </p:spTree>
    <p:extLst>
      <p:ext uri="{BB962C8B-B14F-4D97-AF65-F5344CB8AC3E}">
        <p14:creationId xmlns:p14="http://schemas.microsoft.com/office/powerpoint/2010/main" val="371734594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68</a:t>
            </a:fld>
            <a:endParaRPr lang="en-US"/>
          </a:p>
        </p:txBody>
      </p:sp>
    </p:spTree>
    <p:extLst>
      <p:ext uri="{BB962C8B-B14F-4D97-AF65-F5344CB8AC3E}">
        <p14:creationId xmlns:p14="http://schemas.microsoft.com/office/powerpoint/2010/main" val="32257810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69</a:t>
            </a:fld>
            <a:endParaRPr lang="en-US"/>
          </a:p>
        </p:txBody>
      </p:sp>
    </p:spTree>
    <p:extLst>
      <p:ext uri="{BB962C8B-B14F-4D97-AF65-F5344CB8AC3E}">
        <p14:creationId xmlns:p14="http://schemas.microsoft.com/office/powerpoint/2010/main" val="373135861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70</a:t>
            </a:fld>
            <a:endParaRPr lang="en-US"/>
          </a:p>
        </p:txBody>
      </p:sp>
    </p:spTree>
    <p:extLst>
      <p:ext uri="{BB962C8B-B14F-4D97-AF65-F5344CB8AC3E}">
        <p14:creationId xmlns:p14="http://schemas.microsoft.com/office/powerpoint/2010/main" val="355680064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71</a:t>
            </a:fld>
            <a:endParaRPr lang="en-US"/>
          </a:p>
        </p:txBody>
      </p:sp>
    </p:spTree>
    <p:extLst>
      <p:ext uri="{BB962C8B-B14F-4D97-AF65-F5344CB8AC3E}">
        <p14:creationId xmlns:p14="http://schemas.microsoft.com/office/powerpoint/2010/main" val="199873070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75</a:t>
            </a:fld>
            <a:endParaRPr lang="en-US"/>
          </a:p>
        </p:txBody>
      </p:sp>
    </p:spTree>
    <p:extLst>
      <p:ext uri="{BB962C8B-B14F-4D97-AF65-F5344CB8AC3E}">
        <p14:creationId xmlns:p14="http://schemas.microsoft.com/office/powerpoint/2010/main" val="4180564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8</a:t>
            </a:fld>
            <a:endParaRPr lang="en-US"/>
          </a:p>
        </p:txBody>
      </p:sp>
    </p:spTree>
    <p:extLst>
      <p:ext uri="{BB962C8B-B14F-4D97-AF65-F5344CB8AC3E}">
        <p14:creationId xmlns:p14="http://schemas.microsoft.com/office/powerpoint/2010/main" val="4042205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817B6-FD2E-4FEB-8EC2-9F6D9CB671D7}" type="slidenum">
              <a:rPr lang="en-US" smtClean="0"/>
              <a:t>9</a:t>
            </a:fld>
            <a:endParaRPr lang="en-US"/>
          </a:p>
        </p:txBody>
      </p:sp>
    </p:spTree>
    <p:extLst>
      <p:ext uri="{BB962C8B-B14F-4D97-AF65-F5344CB8AC3E}">
        <p14:creationId xmlns:p14="http://schemas.microsoft.com/office/powerpoint/2010/main" val="10191547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1266981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2F9060-9B62-4B7D-9423-2E1603BB21B2}"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1748147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2F9060-9B62-4B7D-9423-2E1603BB21B2}"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2529116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082F9060-9B62-4B7D-9423-2E1603BB21B2}" type="datetimeFigureOut">
              <a:rPr lang="en-US" smtClean="0"/>
              <a:t>4/10/2014</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29553447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A297896-C0F8-424C-8712-2E6030F4FE27}"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69650AF-0656-48BA-9F8E-1CEBE05DB272}" type="slidenum">
              <a:rPr lang="en-US"/>
              <a:pPr/>
              <a:t>‹#›</a:t>
            </a:fld>
            <a:endParaRPr lang="en-US"/>
          </a:p>
        </p:txBody>
      </p:sp>
    </p:spTree>
    <p:extLst>
      <p:ext uri="{BB962C8B-B14F-4D97-AF65-F5344CB8AC3E}">
        <p14:creationId xmlns:p14="http://schemas.microsoft.com/office/powerpoint/2010/main" val="1821962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207B87-F577-4538-BB2E-7C58E013DFD6}"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08138EE-3E90-4A75-8025-ACB1B6A43543}" type="slidenum">
              <a:rPr lang="en-US"/>
              <a:pPr/>
              <a:t>‹#›</a:t>
            </a:fld>
            <a:endParaRPr lang="en-US"/>
          </a:p>
        </p:txBody>
      </p:sp>
    </p:spTree>
    <p:extLst>
      <p:ext uri="{BB962C8B-B14F-4D97-AF65-F5344CB8AC3E}">
        <p14:creationId xmlns:p14="http://schemas.microsoft.com/office/powerpoint/2010/main" val="4046187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6380353-FD99-4A32-AA79-8114BA34C59B}"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3599EE2-3EB7-491E-AABF-85810378A116}" type="slidenum">
              <a:rPr lang="en-US"/>
              <a:pPr/>
              <a:t>‹#›</a:t>
            </a:fld>
            <a:endParaRPr lang="en-US"/>
          </a:p>
        </p:txBody>
      </p:sp>
    </p:spTree>
    <p:extLst>
      <p:ext uri="{BB962C8B-B14F-4D97-AF65-F5344CB8AC3E}">
        <p14:creationId xmlns:p14="http://schemas.microsoft.com/office/powerpoint/2010/main" val="766652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15FA07E-628D-49CD-9A83-255A17561D7B}" type="datetimeFigureOut">
              <a:rPr lang="en-US">
                <a:solidFill>
                  <a:prstClr val="black">
                    <a:tint val="75000"/>
                  </a:prstClr>
                </a:solidFill>
              </a:rPr>
              <a:pPr>
                <a:defRPr/>
              </a:pPr>
              <a:t>4/10/2014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932FBD03-F6AC-4305-9F55-FAD05615E3B5}" type="slidenum">
              <a:rPr lang="en-US"/>
              <a:pPr/>
              <a:t>‹#›</a:t>
            </a:fld>
            <a:endParaRPr lang="en-US"/>
          </a:p>
        </p:txBody>
      </p:sp>
    </p:spTree>
    <p:extLst>
      <p:ext uri="{BB962C8B-B14F-4D97-AF65-F5344CB8AC3E}">
        <p14:creationId xmlns:p14="http://schemas.microsoft.com/office/powerpoint/2010/main" val="8266950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B6A1A13-6638-4B8F-9EAB-5131127FF6E4}" type="datetimeFigureOut">
              <a:rPr lang="en-US">
                <a:solidFill>
                  <a:prstClr val="black">
                    <a:tint val="75000"/>
                  </a:prstClr>
                </a:solidFill>
              </a:rPr>
              <a:pPr>
                <a:defRPr/>
              </a:pPr>
              <a:t>4/10/2014</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E8B0F2DA-F7E0-44AF-A8E5-AEDD4C819D1F}" type="slidenum">
              <a:rPr lang="en-US"/>
              <a:pPr/>
              <a:t>‹#›</a:t>
            </a:fld>
            <a:endParaRPr lang="en-US"/>
          </a:p>
        </p:txBody>
      </p:sp>
    </p:spTree>
    <p:extLst>
      <p:ext uri="{BB962C8B-B14F-4D97-AF65-F5344CB8AC3E}">
        <p14:creationId xmlns:p14="http://schemas.microsoft.com/office/powerpoint/2010/main" val="4189633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33EB582-84CD-41A9-BD18-EA991E1EAA10}" type="datetimeFigureOut">
              <a:rPr lang="en-US">
                <a:solidFill>
                  <a:prstClr val="black">
                    <a:tint val="75000"/>
                  </a:prstClr>
                </a:solidFill>
              </a:rPr>
              <a:pPr>
                <a:defRPr/>
              </a:pPr>
              <a:t>4/10/2014</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0D71588E-5980-4F41-B379-BDBB97007473}" type="slidenum">
              <a:rPr lang="en-US"/>
              <a:pPr/>
              <a:t>‹#›</a:t>
            </a:fld>
            <a:endParaRPr lang="en-US"/>
          </a:p>
        </p:txBody>
      </p:sp>
    </p:spTree>
    <p:extLst>
      <p:ext uri="{BB962C8B-B14F-4D97-AF65-F5344CB8AC3E}">
        <p14:creationId xmlns:p14="http://schemas.microsoft.com/office/powerpoint/2010/main" val="33544338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57375EA-588F-4965-9A73-690F96D9A8C2}" type="datetimeFigureOut">
              <a:rPr lang="en-US">
                <a:solidFill>
                  <a:prstClr val="black">
                    <a:tint val="75000"/>
                  </a:prstClr>
                </a:solidFill>
              </a:rPr>
              <a:pPr>
                <a:defRPr/>
              </a:pPr>
              <a:t>4/10/2014</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5F6145D0-16B3-46D0-B19E-28784D0ECCAE}" type="slidenum">
              <a:rPr lang="en-US"/>
              <a:pPr/>
              <a:t>‹#›</a:t>
            </a:fld>
            <a:endParaRPr lang="en-US"/>
          </a:p>
        </p:txBody>
      </p:sp>
    </p:spTree>
    <p:extLst>
      <p:ext uri="{BB962C8B-B14F-4D97-AF65-F5344CB8AC3E}">
        <p14:creationId xmlns:p14="http://schemas.microsoft.com/office/powerpoint/2010/main" val="28293537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2CFBB0A-1264-423F-99F9-5BAA4EFB33E5}" type="datetimeFigureOut">
              <a:rPr lang="en-US">
                <a:solidFill>
                  <a:prstClr val="black">
                    <a:tint val="75000"/>
                  </a:prstClr>
                </a:solidFill>
              </a:rPr>
              <a:pPr>
                <a:defRPr/>
              </a:pPr>
              <a:t>4/10/2014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BF94678B-E6E4-4B1D-BC72-025FFDC80E21}" type="slidenum">
              <a:rPr lang="en-US"/>
              <a:pPr/>
              <a:t>‹#›</a:t>
            </a:fld>
            <a:endParaRPr lang="en-US"/>
          </a:p>
        </p:txBody>
      </p:sp>
    </p:spTree>
    <p:extLst>
      <p:ext uri="{BB962C8B-B14F-4D97-AF65-F5344CB8AC3E}">
        <p14:creationId xmlns:p14="http://schemas.microsoft.com/office/powerpoint/2010/main" val="2346644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82F9060-9B62-4B7D-9423-2E1603BB21B2}" type="datetimeFigureOut">
              <a:rPr lang="en-US" smtClean="0"/>
              <a:t>4/10/2014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456284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2D9D5DD-9ABD-4FC1-A2F1-7E57DECA929C}" type="datetimeFigureOut">
              <a:rPr lang="en-US">
                <a:solidFill>
                  <a:prstClr val="black">
                    <a:tint val="75000"/>
                  </a:prstClr>
                </a:solidFill>
              </a:rPr>
              <a:pPr>
                <a:defRPr/>
              </a:pPr>
              <a:t>4/10/2014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B7C6B07-F380-460B-8ABC-F93ADB822B35}" type="slidenum">
              <a:rPr lang="en-US"/>
              <a:pPr/>
              <a:t>‹#›</a:t>
            </a:fld>
            <a:endParaRPr lang="en-US"/>
          </a:p>
        </p:txBody>
      </p:sp>
    </p:spTree>
    <p:extLst>
      <p:ext uri="{BB962C8B-B14F-4D97-AF65-F5344CB8AC3E}">
        <p14:creationId xmlns:p14="http://schemas.microsoft.com/office/powerpoint/2010/main" val="27105709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19344E-DD72-4489-89C6-EEC44C09C39E}"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F0B5EF00-C4D8-485A-B8A4-3C6540D76B05}" type="slidenum">
              <a:rPr lang="en-US"/>
              <a:pPr/>
              <a:t>‹#›</a:t>
            </a:fld>
            <a:endParaRPr lang="en-US"/>
          </a:p>
        </p:txBody>
      </p:sp>
    </p:spTree>
    <p:extLst>
      <p:ext uri="{BB962C8B-B14F-4D97-AF65-F5344CB8AC3E}">
        <p14:creationId xmlns:p14="http://schemas.microsoft.com/office/powerpoint/2010/main" val="28653411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1166E0-48D5-4410-ADBE-38D906B48992}"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7B715732-68EB-43D9-B186-979AF12C210C}" type="slidenum">
              <a:rPr lang="en-US"/>
              <a:pPr/>
              <a:t>‹#›</a:t>
            </a:fld>
            <a:endParaRPr lang="en-US"/>
          </a:p>
        </p:txBody>
      </p:sp>
    </p:spTree>
    <p:extLst>
      <p:ext uri="{BB962C8B-B14F-4D97-AF65-F5344CB8AC3E}">
        <p14:creationId xmlns:p14="http://schemas.microsoft.com/office/powerpoint/2010/main" val="2174774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A297896-C0F8-424C-8712-2E6030F4FE27}"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669650AF-0656-48BA-9F8E-1CEBE05DB272}" type="slidenum">
              <a:rPr lang="en-US"/>
              <a:pPr/>
              <a:t>‹#›</a:t>
            </a:fld>
            <a:endParaRPr lang="en-US"/>
          </a:p>
        </p:txBody>
      </p:sp>
    </p:spTree>
    <p:extLst>
      <p:ext uri="{BB962C8B-B14F-4D97-AF65-F5344CB8AC3E}">
        <p14:creationId xmlns:p14="http://schemas.microsoft.com/office/powerpoint/2010/main" val="3968196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E207B87-F577-4538-BB2E-7C58E013DFD6}"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008138EE-3E90-4A75-8025-ACB1B6A43543}" type="slidenum">
              <a:rPr lang="en-US"/>
              <a:pPr/>
              <a:t>‹#›</a:t>
            </a:fld>
            <a:endParaRPr lang="en-US"/>
          </a:p>
        </p:txBody>
      </p:sp>
    </p:spTree>
    <p:extLst>
      <p:ext uri="{BB962C8B-B14F-4D97-AF65-F5344CB8AC3E}">
        <p14:creationId xmlns:p14="http://schemas.microsoft.com/office/powerpoint/2010/main" val="14270219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6380353-FD99-4A32-AA79-8114BA34C59B}"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3599EE2-3EB7-491E-AABF-85810378A116}" type="slidenum">
              <a:rPr lang="en-US"/>
              <a:pPr/>
              <a:t>‹#›</a:t>
            </a:fld>
            <a:endParaRPr lang="en-US"/>
          </a:p>
        </p:txBody>
      </p:sp>
    </p:spTree>
    <p:extLst>
      <p:ext uri="{BB962C8B-B14F-4D97-AF65-F5344CB8AC3E}">
        <p14:creationId xmlns:p14="http://schemas.microsoft.com/office/powerpoint/2010/main" val="14425519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15FA07E-628D-49CD-9A83-255A17561D7B}" type="datetimeFigureOut">
              <a:rPr lang="en-US">
                <a:solidFill>
                  <a:prstClr val="black">
                    <a:tint val="75000"/>
                  </a:prstClr>
                </a:solidFill>
              </a:rPr>
              <a:pPr>
                <a:defRPr/>
              </a:pPr>
              <a:t>4/10/2014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932FBD03-F6AC-4305-9F55-FAD05615E3B5}" type="slidenum">
              <a:rPr lang="en-US"/>
              <a:pPr/>
              <a:t>‹#›</a:t>
            </a:fld>
            <a:endParaRPr lang="en-US"/>
          </a:p>
        </p:txBody>
      </p:sp>
    </p:spTree>
    <p:extLst>
      <p:ext uri="{BB962C8B-B14F-4D97-AF65-F5344CB8AC3E}">
        <p14:creationId xmlns:p14="http://schemas.microsoft.com/office/powerpoint/2010/main" val="20138623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B6A1A13-6638-4B8F-9EAB-5131127FF6E4}" type="datetimeFigureOut">
              <a:rPr lang="en-US">
                <a:solidFill>
                  <a:prstClr val="black">
                    <a:tint val="75000"/>
                  </a:prstClr>
                </a:solidFill>
              </a:rPr>
              <a:pPr>
                <a:defRPr/>
              </a:pPr>
              <a:t>4/10/2014</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E8B0F2DA-F7E0-44AF-A8E5-AEDD4C819D1F}" type="slidenum">
              <a:rPr lang="en-US"/>
              <a:pPr/>
              <a:t>‹#›</a:t>
            </a:fld>
            <a:endParaRPr lang="en-US"/>
          </a:p>
        </p:txBody>
      </p:sp>
    </p:spTree>
    <p:extLst>
      <p:ext uri="{BB962C8B-B14F-4D97-AF65-F5344CB8AC3E}">
        <p14:creationId xmlns:p14="http://schemas.microsoft.com/office/powerpoint/2010/main" val="26641873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33EB582-84CD-41A9-BD18-EA991E1EAA10}" type="datetimeFigureOut">
              <a:rPr lang="en-US">
                <a:solidFill>
                  <a:prstClr val="black">
                    <a:tint val="75000"/>
                  </a:prstClr>
                </a:solidFill>
              </a:rPr>
              <a:pPr>
                <a:defRPr/>
              </a:pPr>
              <a:t>4/10/2014</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0D71588E-5980-4F41-B379-BDBB97007473}" type="slidenum">
              <a:rPr lang="en-US"/>
              <a:pPr/>
              <a:t>‹#›</a:t>
            </a:fld>
            <a:endParaRPr lang="en-US"/>
          </a:p>
        </p:txBody>
      </p:sp>
    </p:spTree>
    <p:extLst>
      <p:ext uri="{BB962C8B-B14F-4D97-AF65-F5344CB8AC3E}">
        <p14:creationId xmlns:p14="http://schemas.microsoft.com/office/powerpoint/2010/main" val="22515082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57375EA-588F-4965-9A73-690F96D9A8C2}" type="datetimeFigureOut">
              <a:rPr lang="en-US">
                <a:solidFill>
                  <a:prstClr val="black">
                    <a:tint val="75000"/>
                  </a:prstClr>
                </a:solidFill>
              </a:rPr>
              <a:pPr>
                <a:defRPr/>
              </a:pPr>
              <a:t>4/10/2014</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5F6145D0-16B3-46D0-B19E-28784D0ECCAE}" type="slidenum">
              <a:rPr lang="en-US"/>
              <a:pPr/>
              <a:t>‹#›</a:t>
            </a:fld>
            <a:endParaRPr lang="en-US"/>
          </a:p>
        </p:txBody>
      </p:sp>
    </p:spTree>
    <p:extLst>
      <p:ext uri="{BB962C8B-B14F-4D97-AF65-F5344CB8AC3E}">
        <p14:creationId xmlns:p14="http://schemas.microsoft.com/office/powerpoint/2010/main" val="1872695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082F9060-9B62-4B7D-9423-2E1603BB21B2}" type="datetimeFigureOut">
              <a:rPr lang="en-US" smtClean="0"/>
              <a:t>4/10/2014</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84FE0AB-E7E5-464D-9916-6B44CE68C8BA}" type="slidenum">
              <a:rPr lang="en-US" smtClean="0"/>
              <a:t>‹#›</a:t>
            </a:fld>
            <a:endParaRPr lang="en-US"/>
          </a:p>
        </p:txBody>
      </p:sp>
    </p:spTree>
    <p:extLst>
      <p:ext uri="{BB962C8B-B14F-4D97-AF65-F5344CB8AC3E}">
        <p14:creationId xmlns:p14="http://schemas.microsoft.com/office/powerpoint/2010/main" val="1203465303"/>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2CFBB0A-1264-423F-99F9-5BAA4EFB33E5}" type="datetimeFigureOut">
              <a:rPr lang="en-US">
                <a:solidFill>
                  <a:prstClr val="black">
                    <a:tint val="75000"/>
                  </a:prstClr>
                </a:solidFill>
              </a:rPr>
              <a:pPr>
                <a:defRPr/>
              </a:pPr>
              <a:t>4/10/2014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BF94678B-E6E4-4B1D-BC72-025FFDC80E21}" type="slidenum">
              <a:rPr lang="en-US"/>
              <a:pPr/>
              <a:t>‹#›</a:t>
            </a:fld>
            <a:endParaRPr lang="en-US"/>
          </a:p>
        </p:txBody>
      </p:sp>
    </p:spTree>
    <p:extLst>
      <p:ext uri="{BB962C8B-B14F-4D97-AF65-F5344CB8AC3E}">
        <p14:creationId xmlns:p14="http://schemas.microsoft.com/office/powerpoint/2010/main" val="6436988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2D9D5DD-9ABD-4FC1-A2F1-7E57DECA929C}" type="datetimeFigureOut">
              <a:rPr lang="en-US">
                <a:solidFill>
                  <a:prstClr val="black">
                    <a:tint val="75000"/>
                  </a:prstClr>
                </a:solidFill>
              </a:rPr>
              <a:pPr>
                <a:defRPr/>
              </a:pPr>
              <a:t>4/10/2014</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B7C6B07-F380-460B-8ABC-F93ADB822B35}" type="slidenum">
              <a:rPr lang="en-US"/>
              <a:pPr/>
              <a:t>‹#›</a:t>
            </a:fld>
            <a:endParaRPr lang="en-US"/>
          </a:p>
        </p:txBody>
      </p:sp>
    </p:spTree>
    <p:extLst>
      <p:ext uri="{BB962C8B-B14F-4D97-AF65-F5344CB8AC3E}">
        <p14:creationId xmlns:p14="http://schemas.microsoft.com/office/powerpoint/2010/main" val="4807648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119344E-DD72-4489-89C6-EEC44C09C39E}"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F0B5EF00-C4D8-485A-B8A4-3C6540D76B05}" type="slidenum">
              <a:rPr lang="en-US"/>
              <a:pPr/>
              <a:t>‹#›</a:t>
            </a:fld>
            <a:endParaRPr lang="en-US"/>
          </a:p>
        </p:txBody>
      </p:sp>
    </p:spTree>
    <p:extLst>
      <p:ext uri="{BB962C8B-B14F-4D97-AF65-F5344CB8AC3E}">
        <p14:creationId xmlns:p14="http://schemas.microsoft.com/office/powerpoint/2010/main" val="40258224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1166E0-48D5-4410-ADBE-38D906B48992}"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7B715732-68EB-43D9-B186-979AF12C210C}" type="slidenum">
              <a:rPr lang="en-US"/>
              <a:pPr/>
              <a:t>‹#›</a:t>
            </a:fld>
            <a:endParaRPr lang="en-US"/>
          </a:p>
        </p:txBody>
      </p:sp>
    </p:spTree>
    <p:extLst>
      <p:ext uri="{BB962C8B-B14F-4D97-AF65-F5344CB8AC3E}">
        <p14:creationId xmlns:p14="http://schemas.microsoft.com/office/powerpoint/2010/main" val="52816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82F9060-9B62-4B7D-9423-2E1603BB21B2}" type="datetimeFigureOut">
              <a:rPr lang="en-US" smtClean="0"/>
              <a:t>4/10/2014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587208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82F9060-9B62-4B7D-9423-2E1603BB21B2}" type="datetimeFigureOut">
              <a:rPr lang="en-US" smtClean="0"/>
              <a:t>4/10/2014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87894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82F9060-9B62-4B7D-9423-2E1603BB21B2}" type="datetimeFigureOut">
              <a:rPr lang="en-US" smtClean="0"/>
              <a:t>4/10/2014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3849366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2F9060-9B62-4B7D-9423-2E1603BB21B2}" type="datetimeFigureOut">
              <a:rPr lang="en-US" smtClean="0"/>
              <a:t>4/10/2014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1320931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2F9060-9B62-4B7D-9423-2E1603BB21B2}" type="datetimeFigureOut">
              <a:rPr lang="en-US" smtClean="0"/>
              <a:t>4/10/2014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1974239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2F9060-9B62-4B7D-9423-2E1603BB21B2}" type="datetimeFigureOut">
              <a:rPr lang="en-US" smtClean="0"/>
              <a:t>4/10/2014</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84FE0AB-E7E5-464D-9916-6B44CE68C8BA}" type="slidenum">
              <a:rPr lang="en-US" smtClean="0"/>
              <a:t>‹#›</a:t>
            </a:fld>
            <a:endParaRPr lang="en-US"/>
          </a:p>
        </p:txBody>
      </p:sp>
    </p:spTree>
    <p:extLst>
      <p:ext uri="{BB962C8B-B14F-4D97-AF65-F5344CB8AC3E}">
        <p14:creationId xmlns:p14="http://schemas.microsoft.com/office/powerpoint/2010/main" val="3693766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082F9060-9B62-4B7D-9423-2E1603BB21B2}" type="datetimeFigureOut">
              <a:rPr lang="en-US" smtClean="0"/>
              <a:t>4/10/2014</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584FE0AB-E7E5-464D-9916-6B44CE68C8BA}" type="slidenum">
              <a:rPr lang="en-US" smtClean="0"/>
              <a:t>‹#›</a:t>
            </a:fld>
            <a:endParaRPr lang="en-US"/>
          </a:p>
        </p:txBody>
      </p:sp>
    </p:spTree>
    <p:extLst>
      <p:ext uri="{BB962C8B-B14F-4D97-AF65-F5344CB8AC3E}">
        <p14:creationId xmlns:p14="http://schemas.microsoft.com/office/powerpoint/2010/main" val="1677111069"/>
      </p:ext>
    </p:extLst>
  </p:cSld>
  <p:clrMap bg1="dk1" tx1="lt1" bg2="dk2" tx2="lt2" accent1="accent1" accent2="accent2" accent3="accent3" accent4="accent4" accent5="accent5" accent6="accent6" hlink="hlink" folHlink="folHlink"/>
  <p:sldLayoutIdLst>
    <p:sldLayoutId id="2147484062" r:id="rId1"/>
    <p:sldLayoutId id="2147484063" r:id="rId2"/>
    <p:sldLayoutId id="2147484064" r:id="rId3"/>
    <p:sldLayoutId id="2147484065" r:id="rId4"/>
    <p:sldLayoutId id="2147484066" r:id="rId5"/>
    <p:sldLayoutId id="2147484067" r:id="rId6"/>
    <p:sldLayoutId id="2147484068" r:id="rId7"/>
    <p:sldLayoutId id="2147484069" r:id="rId8"/>
    <p:sldLayoutId id="2147484070" r:id="rId9"/>
    <p:sldLayoutId id="2147484071" r:id="rId10"/>
    <p:sldLayoutId id="2147484072"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175BE10-8634-4073-9F68-32C96FAF1F05}"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F162BBE2-FF71-4761-AC07-ABCDEA96BFF2}" type="slidenum">
              <a:rPr lang="en-US" smtClean="0">
                <a:cs typeface="Arial" panose="020B0604020202020204" pitchFamily="34" charset="0"/>
              </a:rPr>
              <a:pPr fontAlgn="base">
                <a:spcBef>
                  <a:spcPct val="0"/>
                </a:spcBef>
                <a:spcAft>
                  <a:spcPct val="0"/>
                </a:spcAft>
              </a:pPr>
              <a:t>‹#›</a:t>
            </a:fld>
            <a:endParaRPr lang="en-US" smtClean="0">
              <a:cs typeface="Arial" panose="020B0604020202020204" pitchFamily="34" charset="0"/>
            </a:endParaRPr>
          </a:p>
        </p:txBody>
      </p:sp>
    </p:spTree>
    <p:extLst>
      <p:ext uri="{BB962C8B-B14F-4D97-AF65-F5344CB8AC3E}">
        <p14:creationId xmlns:p14="http://schemas.microsoft.com/office/powerpoint/2010/main" val="1312638699"/>
      </p:ext>
    </p:extLst>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 id="2147484082" r:id="rId9"/>
    <p:sldLayoutId id="2147484083" r:id="rId10"/>
    <p:sldLayoutId id="214748408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175BE10-8634-4073-9F68-32C96FAF1F05}" type="datetimeFigureOut">
              <a:rPr lang="en-US">
                <a:solidFill>
                  <a:prstClr val="black">
                    <a:tint val="75000"/>
                  </a:prstClr>
                </a:solidFill>
              </a:rPr>
              <a:pPr>
                <a:defRPr/>
              </a:pPr>
              <a:t>4/10/2014</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F162BBE2-FF71-4761-AC07-ABCDEA96BFF2}" type="slidenum">
              <a:rPr lang="en-US" smtClean="0">
                <a:cs typeface="Arial" panose="020B0604020202020204" pitchFamily="34" charset="0"/>
              </a:rPr>
              <a:pPr fontAlgn="base">
                <a:spcBef>
                  <a:spcPct val="0"/>
                </a:spcBef>
                <a:spcAft>
                  <a:spcPct val="0"/>
                </a:spcAft>
              </a:pPr>
              <a:t>‹#›</a:t>
            </a:fld>
            <a:endParaRPr lang="en-US" smtClean="0">
              <a:cs typeface="Arial" panose="020B0604020202020204" pitchFamily="34" charset="0"/>
            </a:endParaRPr>
          </a:p>
        </p:txBody>
      </p:sp>
    </p:spTree>
    <p:extLst>
      <p:ext uri="{BB962C8B-B14F-4D97-AF65-F5344CB8AC3E}">
        <p14:creationId xmlns:p14="http://schemas.microsoft.com/office/powerpoint/2010/main" val="595298705"/>
      </p:ext>
    </p:extLst>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9" r:id="rId4"/>
    <p:sldLayoutId id="2147484090" r:id="rId5"/>
    <p:sldLayoutId id="2147484091" r:id="rId6"/>
    <p:sldLayoutId id="2147484092" r:id="rId7"/>
    <p:sldLayoutId id="2147484093" r:id="rId8"/>
    <p:sldLayoutId id="2147484094" r:id="rId9"/>
    <p:sldLayoutId id="2147484095" r:id="rId10"/>
    <p:sldLayoutId id="214748409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40.png"/></Relationships>
</file>

<file path=ppt/slides/_rels/slide2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6.jpeg"/><Relationship Id="rId7"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10.png"/><Relationship Id="rId4" Type="http://schemas.openxmlformats.org/officeDocument/2006/relationships/image" Target="../media/image3.jpeg"/><Relationship Id="rId9" Type="http://schemas.openxmlformats.org/officeDocument/2006/relationships/image" Target="../media/image9.jpeg"/></Relationships>
</file>

<file path=ppt/slides/_rels/slide3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31.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gif"/></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48.gif"/><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49.gif"/><Relationship Id="rId7" Type="http://schemas.openxmlformats.org/officeDocument/2006/relationships/image" Target="../media/image5.jpe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_rels/slide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4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5.xml.rels><?xml version="1.0" encoding="UTF-8" standalone="yes"?>
<Relationships xmlns="http://schemas.openxmlformats.org/package/2006/relationships"><Relationship Id="rId3" Type="http://schemas.openxmlformats.org/officeDocument/2006/relationships/hyperlink" Target="http://fractionprogression.wikispaces.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710.png"/></Relationships>
</file>

<file path=ppt/slides/_rels/slide5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png"/></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7.png"/></Relationships>
</file>

<file path=ppt/slides/_rels/slide5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13.gif"/><Relationship Id="rId4" Type="http://schemas.openxmlformats.org/officeDocument/2006/relationships/image" Target="../media/image12.jpeg"/></Relationships>
</file>

<file path=ppt/slides/_rels/slide60.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6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73.png"/><Relationship Id="rId4" Type="http://schemas.openxmlformats.org/officeDocument/2006/relationships/image" Target="../media/image72.png"/></Relationships>
</file>

<file path=ppt/slides/_rels/slide6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910.png"/><Relationship Id="rId4" Type="http://schemas.openxmlformats.org/officeDocument/2006/relationships/image" Target="../media/image79.png"/></Relationships>
</file>

<file path=ppt/slides/_rels/slide6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80.png"/></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62.xml"/><Relationship Id="rId1" Type="http://schemas.openxmlformats.org/officeDocument/2006/relationships/slideLayout" Target="../slideLayouts/slideLayout5.xml"/><Relationship Id="rId6" Type="http://schemas.openxmlformats.org/officeDocument/2006/relationships/image" Target="../media/image80.png"/><Relationship Id="rId5" Type="http://schemas.openxmlformats.org/officeDocument/2006/relationships/image" Target="../media/image95.png"/><Relationship Id="rId4" Type="http://schemas.openxmlformats.org/officeDocument/2006/relationships/image" Target="../media/image7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63.xml"/><Relationship Id="rId1" Type="http://schemas.openxmlformats.org/officeDocument/2006/relationships/slideLayout" Target="../slideLayouts/slideLayout5.xml"/><Relationship Id="rId4" Type="http://schemas.openxmlformats.org/officeDocument/2006/relationships/image" Target="../media/image82.jpeg"/></Relationships>
</file>

<file path=ppt/slides/_rels/slide7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8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74.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99.png"/><Relationship Id="rId1" Type="http://schemas.openxmlformats.org/officeDocument/2006/relationships/slideLayout" Target="../slideLayouts/slideLayout5.xml"/><Relationship Id="rId4" Type="http://schemas.openxmlformats.org/officeDocument/2006/relationships/image" Target="../media/image85.png"/></Relationships>
</file>

<file path=ppt/slides/_rels/slide75.xml.rels><?xml version="1.0" encoding="UTF-8" standalone="yes"?>
<Relationships xmlns="http://schemas.openxmlformats.org/package/2006/relationships"><Relationship Id="rId3" Type="http://schemas.openxmlformats.org/officeDocument/2006/relationships/hyperlink" Target="http://www.amsti.org/"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Finding the missing pieces:</a:t>
            </a:r>
            <a:br>
              <a:rPr lang="en-US" dirty="0" smtClean="0"/>
            </a:br>
            <a:r>
              <a:rPr lang="en-US" sz="4400" dirty="0" smtClean="0"/>
              <a:t>Middle Grades Fractions</a:t>
            </a:r>
            <a:endParaRPr lang="en-US" sz="4400" dirty="0"/>
          </a:p>
        </p:txBody>
      </p:sp>
      <mc:AlternateContent xmlns:mc="http://schemas.openxmlformats.org/markup-compatibility/2006" xmlns:a14="http://schemas.microsoft.com/office/drawing/2010/main">
        <mc:Choice Requires="a14">
          <p:sp>
            <p:nvSpPr>
              <p:cNvPr id="3" name="Subtitle 2"/>
              <p:cNvSpPr>
                <a:spLocks noGrp="1"/>
              </p:cNvSpPr>
              <p:nvPr>
                <p:ph type="subTitle" idx="1"/>
              </p:nvPr>
            </p:nvSpPr>
            <p:spPr>
              <a:xfrm>
                <a:off x="1524000" y="3996250"/>
                <a:ext cx="9144000" cy="2253721"/>
              </a:xfrm>
            </p:spPr>
            <p:txBody>
              <a:bodyPr>
                <a:normAutofit fontScale="77500" lnSpcReduction="20000"/>
              </a:bodyPr>
              <a:lstStyle/>
              <a:p>
                <a:r>
                  <a:rPr lang="en-US" sz="4000" dirty="0" smtClean="0"/>
                  <a:t>Solve using a visual fraction model and give a context:</a:t>
                </a:r>
              </a:p>
              <a:p>
                <a:endParaRPr lang="en-US" sz="4000" dirty="0" smtClean="0"/>
              </a:p>
              <a:p>
                <a:pPr/>
                <a14:m>
                  <m:oMathPara xmlns:m="http://schemas.openxmlformats.org/officeDocument/2006/math">
                    <m:oMathParaPr>
                      <m:jc m:val="centerGroup"/>
                    </m:oMathParaPr>
                    <m:oMath xmlns:m="http://schemas.openxmlformats.org/officeDocument/2006/math">
                      <m:f>
                        <m:fPr>
                          <m:ctrlPr>
                            <a:rPr lang="en-US" sz="5600" i="1" smtClean="0">
                              <a:latin typeface="Cambria Math" panose="02040503050406030204" pitchFamily="18" charset="0"/>
                            </a:rPr>
                          </m:ctrlPr>
                        </m:fPr>
                        <m:num>
                          <m:r>
                            <a:rPr lang="en-US" sz="5600" b="0" i="1" smtClean="0">
                              <a:latin typeface="Cambria Math" panose="02040503050406030204" pitchFamily="18" charset="0"/>
                            </a:rPr>
                            <m:t>2</m:t>
                          </m:r>
                        </m:num>
                        <m:den>
                          <m:r>
                            <a:rPr lang="en-US" sz="5600" b="0" i="1" smtClean="0">
                              <a:latin typeface="Cambria Math" panose="02040503050406030204" pitchFamily="18" charset="0"/>
                            </a:rPr>
                            <m:t>3</m:t>
                          </m:r>
                        </m:den>
                      </m:f>
                      <m:r>
                        <a:rPr lang="en-US" sz="5600" b="0" i="1" smtClean="0">
                          <a:latin typeface="Cambria Math" panose="02040503050406030204" pitchFamily="18" charset="0"/>
                        </a:rPr>
                        <m:t> </m:t>
                      </m:r>
                      <m:r>
                        <a:rPr lang="en-US" sz="5600" b="0" i="1" smtClean="0">
                          <a:latin typeface="Cambria Math" panose="02040503050406030204" pitchFamily="18" charset="0"/>
                          <a:ea typeface="Cambria Math" panose="02040503050406030204" pitchFamily="18" charset="0"/>
                        </a:rPr>
                        <m:t>÷ </m:t>
                      </m:r>
                      <m:f>
                        <m:fPr>
                          <m:ctrlPr>
                            <a:rPr lang="en-US" sz="5600" b="0" i="1" smtClean="0">
                              <a:latin typeface="Cambria Math" panose="02040503050406030204" pitchFamily="18" charset="0"/>
                              <a:ea typeface="Cambria Math" panose="02040503050406030204" pitchFamily="18" charset="0"/>
                            </a:rPr>
                          </m:ctrlPr>
                        </m:fPr>
                        <m:num>
                          <m:r>
                            <a:rPr lang="en-US" sz="5600" b="0" i="1" smtClean="0">
                              <a:latin typeface="Cambria Math" panose="02040503050406030204" pitchFamily="18" charset="0"/>
                              <a:ea typeface="Cambria Math" panose="02040503050406030204" pitchFamily="18" charset="0"/>
                            </a:rPr>
                            <m:t>3</m:t>
                          </m:r>
                        </m:num>
                        <m:den>
                          <m:r>
                            <a:rPr lang="en-US" sz="5600" b="0" i="1" smtClean="0">
                              <a:latin typeface="Cambria Math" panose="02040503050406030204" pitchFamily="18" charset="0"/>
                              <a:ea typeface="Cambria Math" panose="02040503050406030204" pitchFamily="18" charset="0"/>
                            </a:rPr>
                            <m:t>4</m:t>
                          </m:r>
                        </m:den>
                      </m:f>
                    </m:oMath>
                  </m:oMathPara>
                </a14:m>
                <a:endParaRPr lang="en-US" sz="4000" dirty="0"/>
              </a:p>
            </p:txBody>
          </p:sp>
        </mc:Choice>
        <mc:Fallback xmlns="">
          <p:sp>
            <p:nvSpPr>
              <p:cNvPr id="3" name="Subtitle 2"/>
              <p:cNvSpPr>
                <a:spLocks noGrp="1" noRot="1" noChangeAspect="1" noMove="1" noResize="1" noEditPoints="1" noAdjustHandles="1" noChangeArrowheads="1" noChangeShapeType="1" noTextEdit="1"/>
              </p:cNvSpPr>
              <p:nvPr>
                <p:ph type="subTitle" idx="1"/>
              </p:nvPr>
            </p:nvSpPr>
            <p:spPr>
              <a:xfrm>
                <a:off x="1524000" y="3996250"/>
                <a:ext cx="9144000" cy="2253721"/>
              </a:xfrm>
              <a:blipFill rotWithShape="0">
                <a:blip r:embed="rId3"/>
                <a:stretch>
                  <a:fillRect l="-400" t="-8943" r="-400"/>
                </a:stretch>
              </a:blipFill>
            </p:spPr>
            <p:txBody>
              <a:bodyPr/>
              <a:lstStyle/>
              <a:p>
                <a:r>
                  <a:rPr lang="en-US">
                    <a:noFill/>
                  </a:rPr>
                  <a:t> </a:t>
                </a:r>
              </a:p>
            </p:txBody>
          </p:sp>
        </mc:Fallback>
      </mc:AlternateContent>
      <p:pic>
        <p:nvPicPr>
          <p:cNvPr id="1032" name="Picture 8" descr="Squares of fabric being sewn into a qui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iece of chocolate coming off of a candy b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larm clocks, alarms, clocks, households, time piec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board games, chess, chesspieces, games, households, leisur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dining, dinners, eating, food, households, lunches, meals, pizza cutters, pizzas, supper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School supplies,  a rule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43074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subTitle" idx="4294967295"/>
          </p:nvPr>
        </p:nvSpPr>
        <p:spPr>
          <a:xfrm>
            <a:off x="1752600" y="304800"/>
            <a:ext cx="4572000" cy="1752600"/>
          </a:xfrm>
        </p:spPr>
        <p:txBody>
          <a:bodyPr/>
          <a:lstStyle/>
          <a:p>
            <a:pPr marL="0" indent="0" algn="ctr">
              <a:lnSpc>
                <a:spcPct val="80000"/>
              </a:lnSpc>
              <a:buNone/>
            </a:pPr>
            <a:r>
              <a:rPr lang="en-US" sz="2800">
                <a:solidFill>
                  <a:schemeClr val="tx2"/>
                </a:solidFill>
              </a:rPr>
              <a:t>The</a:t>
            </a:r>
            <a:r>
              <a:rPr lang="en-US" sz="2800"/>
              <a:t> </a:t>
            </a:r>
            <a:r>
              <a:rPr lang="en-US" sz="2800">
                <a:solidFill>
                  <a:srgbClr val="CC0000"/>
                </a:solidFill>
              </a:rPr>
              <a:t>Alabama Department of Education’s</a:t>
            </a:r>
            <a:r>
              <a:rPr lang="en-US" sz="2800"/>
              <a:t> </a:t>
            </a:r>
            <a:r>
              <a:rPr lang="en-US" sz="2800">
                <a:solidFill>
                  <a:schemeClr val="tx2"/>
                </a:solidFill>
              </a:rPr>
              <a:t>initiative to improve math and science  teaching (K-12)</a:t>
            </a:r>
          </a:p>
          <a:p>
            <a:pPr marL="0" indent="0" algn="ctr">
              <a:lnSpc>
                <a:spcPct val="80000"/>
              </a:lnSpc>
              <a:buNone/>
            </a:pPr>
            <a:endParaRPr lang="en-US" sz="2800">
              <a:solidFill>
                <a:schemeClr val="tx2"/>
              </a:solidFill>
            </a:endParaRPr>
          </a:p>
        </p:txBody>
      </p:sp>
      <p:sp>
        <p:nvSpPr>
          <p:cNvPr id="13316" name="WordArt 4"/>
          <p:cNvSpPr>
            <a:spLocks noChangeArrowheads="1" noChangeShapeType="1" noTextEdit="1"/>
          </p:cNvSpPr>
          <p:nvPr/>
        </p:nvSpPr>
        <p:spPr bwMode="auto">
          <a:xfrm>
            <a:off x="2057400" y="4724400"/>
            <a:ext cx="8001000" cy="1295400"/>
          </a:xfrm>
          <a:prstGeom prst="rect">
            <a:avLst/>
          </a:prstGeom>
        </p:spPr>
        <p:txBody>
          <a:bodyPr wrap="none" fromWordArt="1">
            <a:prstTxWarp prst="textPlain">
              <a:avLst>
                <a:gd name="adj" fmla="val 50000"/>
              </a:avLst>
            </a:prstTxWarp>
          </a:bodyPr>
          <a:lstStyle/>
          <a:p>
            <a:pPr algn="ctr"/>
            <a:r>
              <a:rPr lang="en-US" sz="3600" kern="10">
                <a:ln w="12700">
                  <a:solidFill>
                    <a:srgbClr val="3333CC"/>
                  </a:solidFill>
                  <a:round/>
                  <a:headEnd/>
                  <a:tailEnd/>
                </a:ln>
                <a:solidFill>
                  <a:srgbClr val="003366"/>
                </a:solidFill>
                <a:effectLst>
                  <a:outerShdw dist="45791" dir="2021404" algn="ctr" rotWithShape="0">
                    <a:srgbClr val="9999FF"/>
                  </a:outerShdw>
                </a:effectLst>
                <a:latin typeface="Arial Black"/>
              </a:rPr>
              <a:t>Alabama Math, Science,</a:t>
            </a:r>
          </a:p>
          <a:p>
            <a:pPr algn="ctr"/>
            <a:r>
              <a:rPr lang="en-US" sz="3600" kern="10">
                <a:ln w="12700">
                  <a:solidFill>
                    <a:srgbClr val="3333CC"/>
                  </a:solidFill>
                  <a:round/>
                  <a:headEnd/>
                  <a:tailEnd/>
                </a:ln>
                <a:solidFill>
                  <a:srgbClr val="003366"/>
                </a:solidFill>
                <a:effectLst>
                  <a:outerShdw dist="45791" dir="2021404" algn="ctr" rotWithShape="0">
                    <a:srgbClr val="9999FF"/>
                  </a:outerShdw>
                </a:effectLst>
                <a:latin typeface="Arial Black"/>
              </a:rPr>
              <a:t>and Technology Initiative</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4753" y="2057401"/>
            <a:ext cx="3187538" cy="178217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12289" y="578881"/>
            <a:ext cx="2445518" cy="32606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b="1" smtClean="0"/>
              <a:t>Goals for AMSTI Math</a:t>
            </a:r>
          </a:p>
        </p:txBody>
      </p:sp>
      <p:sp>
        <p:nvSpPr>
          <p:cNvPr id="81923" name="Rectangle 3"/>
          <p:cNvSpPr>
            <a:spLocks noGrp="1" noChangeArrowheads="1"/>
          </p:cNvSpPr>
          <p:nvPr>
            <p:ph idx="1"/>
          </p:nvPr>
        </p:nvSpPr>
        <p:spPr/>
        <p:txBody>
          <a:bodyPr/>
          <a:lstStyle/>
          <a:p>
            <a:pPr eaLnBrk="1" hangingPunct="1">
              <a:lnSpc>
                <a:spcPct val="80000"/>
              </a:lnSpc>
              <a:buFont typeface="Wingdings" pitchFamily="2" charset="2"/>
              <a:buNone/>
              <a:defRPr/>
            </a:pPr>
            <a:r>
              <a:rPr lang="en-US" sz="2800" b="1"/>
              <a:t>Students should:</a:t>
            </a:r>
          </a:p>
          <a:p>
            <a:pPr eaLnBrk="1" hangingPunct="1">
              <a:lnSpc>
                <a:spcPct val="80000"/>
              </a:lnSpc>
              <a:defRPr/>
            </a:pPr>
            <a:r>
              <a:rPr lang="en-US" sz="2800" b="1"/>
              <a:t>Use multiple and alternative strategies to solve problems.</a:t>
            </a:r>
          </a:p>
          <a:p>
            <a:pPr eaLnBrk="1" hangingPunct="1">
              <a:lnSpc>
                <a:spcPct val="80000"/>
              </a:lnSpc>
              <a:defRPr/>
            </a:pPr>
            <a:r>
              <a:rPr lang="en-US" sz="2800" b="1"/>
              <a:t>Communicate mathematical understanding of content and process standards, both orally and in writing. </a:t>
            </a:r>
          </a:p>
          <a:p>
            <a:pPr eaLnBrk="1" hangingPunct="1">
              <a:lnSpc>
                <a:spcPct val="80000"/>
              </a:lnSpc>
              <a:defRPr/>
            </a:pPr>
            <a:r>
              <a:rPr lang="en-US" sz="2800" b="1"/>
              <a:t>Become mathematical problem solvers.</a:t>
            </a:r>
          </a:p>
          <a:p>
            <a:pPr eaLnBrk="1" hangingPunct="1">
              <a:lnSpc>
                <a:spcPct val="80000"/>
              </a:lnSpc>
              <a:defRPr/>
            </a:pPr>
            <a:r>
              <a:rPr lang="en-US" sz="2800" b="1"/>
              <a:t>Learn to reason mathematically</a:t>
            </a:r>
          </a:p>
          <a:p>
            <a:pPr eaLnBrk="1" hangingPunct="1">
              <a:lnSpc>
                <a:spcPct val="80000"/>
              </a:lnSpc>
              <a:defRPr/>
            </a:pPr>
            <a:r>
              <a:rPr lang="en-US" sz="2800" b="1"/>
              <a:t>Be able to make real world connections through the application of mathematical knowledge.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0" y="284176"/>
            <a:ext cx="2457501" cy="13740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236" y="117921"/>
            <a:ext cx="13196955" cy="1508760"/>
          </a:xfrm>
        </p:spPr>
        <p:txBody>
          <a:bodyPr/>
          <a:lstStyle/>
          <a:p>
            <a:endParaRPr lang="en-US" sz="4400"/>
          </a:p>
        </p:txBody>
      </p:sp>
      <p:sp>
        <p:nvSpPr>
          <p:cNvPr id="4" name="TextBox 3"/>
          <p:cNvSpPr txBox="1"/>
          <p:nvPr/>
        </p:nvSpPr>
        <p:spPr>
          <a:xfrm>
            <a:off x="472169" y="3063250"/>
            <a:ext cx="3115279" cy="769441"/>
          </a:xfrm>
          <a:prstGeom prst="rect">
            <a:avLst/>
          </a:prstGeom>
          <a:noFill/>
        </p:spPr>
        <p:txBody>
          <a:bodyPr wrap="square" rtlCol="0">
            <a:spAutoFit/>
          </a:bodyPr>
          <a:lstStyle/>
          <a:p>
            <a:r>
              <a:rPr lang="en-US" sz="4400" dirty="0" smtClean="0"/>
              <a:t>rhymes</a:t>
            </a:r>
            <a:endParaRPr lang="en-US" sz="4400" dirty="0"/>
          </a:p>
        </p:txBody>
      </p:sp>
      <p:sp>
        <p:nvSpPr>
          <p:cNvPr id="6" name="TextBox 5"/>
          <p:cNvSpPr txBox="1"/>
          <p:nvPr/>
        </p:nvSpPr>
        <p:spPr>
          <a:xfrm rot="518259">
            <a:off x="7527073" y="4733400"/>
            <a:ext cx="4182776" cy="769441"/>
          </a:xfrm>
          <a:prstGeom prst="rect">
            <a:avLst/>
          </a:prstGeom>
          <a:noFill/>
        </p:spPr>
        <p:txBody>
          <a:bodyPr wrap="square" rtlCol="0">
            <a:spAutoFit/>
          </a:bodyPr>
          <a:lstStyle/>
          <a:p>
            <a:r>
              <a:rPr lang="en-US" sz="4400" dirty="0" smtClean="0">
                <a:solidFill>
                  <a:schemeClr val="accent1">
                    <a:lumMod val="60000"/>
                    <a:lumOff val="40000"/>
                  </a:schemeClr>
                </a:solidFill>
              </a:rPr>
              <a:t>student writing</a:t>
            </a:r>
            <a:endParaRPr lang="en-US" sz="4400" dirty="0">
              <a:solidFill>
                <a:schemeClr val="accent1">
                  <a:lumMod val="60000"/>
                  <a:lumOff val="40000"/>
                </a:schemeClr>
              </a:solidFill>
            </a:endParaRPr>
          </a:p>
        </p:txBody>
      </p:sp>
      <p:sp>
        <p:nvSpPr>
          <p:cNvPr id="7" name="TextBox 6"/>
          <p:cNvSpPr txBox="1"/>
          <p:nvPr/>
        </p:nvSpPr>
        <p:spPr>
          <a:xfrm rot="776513">
            <a:off x="9613911" y="2177806"/>
            <a:ext cx="2153495" cy="769441"/>
          </a:xfrm>
          <a:prstGeom prst="rect">
            <a:avLst/>
          </a:prstGeom>
          <a:noFill/>
        </p:spPr>
        <p:txBody>
          <a:bodyPr wrap="square" rtlCol="0">
            <a:spAutoFit/>
          </a:bodyPr>
          <a:lstStyle/>
          <a:p>
            <a:r>
              <a:rPr lang="en-US" sz="4400" dirty="0" smtClean="0">
                <a:solidFill>
                  <a:schemeClr val="accent1">
                    <a:lumMod val="60000"/>
                    <a:lumOff val="40000"/>
                  </a:schemeClr>
                </a:solidFill>
              </a:rPr>
              <a:t>inquiry</a:t>
            </a:r>
          </a:p>
        </p:txBody>
      </p:sp>
      <p:sp>
        <p:nvSpPr>
          <p:cNvPr id="8" name="TextBox 7"/>
          <p:cNvSpPr txBox="1"/>
          <p:nvPr/>
        </p:nvSpPr>
        <p:spPr>
          <a:xfrm>
            <a:off x="1725517" y="2342617"/>
            <a:ext cx="2048248" cy="769441"/>
          </a:xfrm>
          <a:prstGeom prst="rect">
            <a:avLst/>
          </a:prstGeom>
          <a:noFill/>
        </p:spPr>
        <p:txBody>
          <a:bodyPr wrap="square" rtlCol="0">
            <a:spAutoFit/>
          </a:bodyPr>
          <a:lstStyle/>
          <a:p>
            <a:r>
              <a:rPr lang="en-US" sz="4400" dirty="0" smtClean="0"/>
              <a:t>songs</a:t>
            </a:r>
            <a:endParaRPr lang="en-US" sz="4400" dirty="0"/>
          </a:p>
        </p:txBody>
      </p:sp>
      <p:sp>
        <p:nvSpPr>
          <p:cNvPr id="9" name="TextBox 8"/>
          <p:cNvSpPr txBox="1"/>
          <p:nvPr/>
        </p:nvSpPr>
        <p:spPr>
          <a:xfrm>
            <a:off x="3712788" y="2436209"/>
            <a:ext cx="4620740" cy="769441"/>
          </a:xfrm>
          <a:prstGeom prst="rect">
            <a:avLst/>
          </a:prstGeom>
          <a:noFill/>
        </p:spPr>
        <p:txBody>
          <a:bodyPr wrap="square" rtlCol="0">
            <a:spAutoFit/>
          </a:bodyPr>
          <a:lstStyle/>
          <a:p>
            <a:r>
              <a:rPr lang="en-US" sz="4400" dirty="0" smtClean="0"/>
              <a:t>basic facts</a:t>
            </a:r>
            <a:endParaRPr lang="en-US" sz="4400" dirty="0"/>
          </a:p>
        </p:txBody>
      </p:sp>
      <p:sp>
        <p:nvSpPr>
          <p:cNvPr id="10" name="TextBox 9"/>
          <p:cNvSpPr txBox="1"/>
          <p:nvPr/>
        </p:nvSpPr>
        <p:spPr>
          <a:xfrm>
            <a:off x="6935799" y="1985020"/>
            <a:ext cx="2678113" cy="769441"/>
          </a:xfrm>
          <a:prstGeom prst="rect">
            <a:avLst/>
          </a:prstGeom>
          <a:noFill/>
        </p:spPr>
        <p:txBody>
          <a:bodyPr wrap="square" rtlCol="0">
            <a:spAutoFit/>
          </a:bodyPr>
          <a:lstStyle/>
          <a:p>
            <a:r>
              <a:rPr lang="en-US" sz="4400" dirty="0" smtClean="0"/>
              <a:t>practice</a:t>
            </a:r>
            <a:endParaRPr lang="en-US" sz="4400" dirty="0"/>
          </a:p>
        </p:txBody>
      </p:sp>
      <p:sp>
        <p:nvSpPr>
          <p:cNvPr id="12" name="TextBox 11"/>
          <p:cNvSpPr txBox="1"/>
          <p:nvPr/>
        </p:nvSpPr>
        <p:spPr>
          <a:xfrm rot="829360">
            <a:off x="3406987" y="5811665"/>
            <a:ext cx="2576451" cy="769441"/>
          </a:xfrm>
          <a:prstGeom prst="rect">
            <a:avLst/>
          </a:prstGeom>
          <a:noFill/>
        </p:spPr>
        <p:txBody>
          <a:bodyPr wrap="square" rtlCol="0">
            <a:spAutoFit/>
          </a:bodyPr>
          <a:lstStyle/>
          <a:p>
            <a:r>
              <a:rPr lang="en-US" sz="4400" dirty="0" smtClean="0">
                <a:solidFill>
                  <a:schemeClr val="accent1">
                    <a:lumMod val="60000"/>
                    <a:lumOff val="40000"/>
                  </a:schemeClr>
                </a:solidFill>
              </a:rPr>
              <a:t>projects</a:t>
            </a:r>
            <a:endParaRPr lang="en-US" sz="4400" dirty="0">
              <a:solidFill>
                <a:schemeClr val="accent1">
                  <a:lumMod val="60000"/>
                  <a:lumOff val="40000"/>
                </a:schemeClr>
              </a:solidFill>
            </a:endParaRPr>
          </a:p>
        </p:txBody>
      </p:sp>
      <p:sp>
        <p:nvSpPr>
          <p:cNvPr id="13" name="TextBox 12"/>
          <p:cNvSpPr txBox="1"/>
          <p:nvPr/>
        </p:nvSpPr>
        <p:spPr>
          <a:xfrm>
            <a:off x="9310898" y="2969356"/>
            <a:ext cx="2691848" cy="769441"/>
          </a:xfrm>
          <a:prstGeom prst="rect">
            <a:avLst/>
          </a:prstGeom>
          <a:noFill/>
        </p:spPr>
        <p:txBody>
          <a:bodyPr wrap="square" rtlCol="0">
            <a:spAutoFit/>
          </a:bodyPr>
          <a:lstStyle/>
          <a:p>
            <a:r>
              <a:rPr lang="en-US" sz="4400" dirty="0" smtClean="0"/>
              <a:t>practice</a:t>
            </a:r>
            <a:endParaRPr lang="en-US" sz="4400" dirty="0"/>
          </a:p>
        </p:txBody>
      </p:sp>
      <p:sp>
        <p:nvSpPr>
          <p:cNvPr id="14" name="TextBox 13"/>
          <p:cNvSpPr txBox="1"/>
          <p:nvPr/>
        </p:nvSpPr>
        <p:spPr>
          <a:xfrm rot="21116899">
            <a:off x="2492988" y="3476489"/>
            <a:ext cx="3530170" cy="769441"/>
          </a:xfrm>
          <a:prstGeom prst="rect">
            <a:avLst/>
          </a:prstGeom>
          <a:noFill/>
        </p:spPr>
        <p:txBody>
          <a:bodyPr wrap="square" rtlCol="0">
            <a:spAutoFit/>
          </a:bodyPr>
          <a:lstStyle/>
          <a:p>
            <a:r>
              <a:rPr lang="en-US" sz="4400" dirty="0" smtClean="0">
                <a:solidFill>
                  <a:schemeClr val="accent1">
                    <a:lumMod val="60000"/>
                    <a:lumOff val="40000"/>
                  </a:schemeClr>
                </a:solidFill>
              </a:rPr>
              <a:t>manipulatives</a:t>
            </a:r>
            <a:endParaRPr lang="en-US" sz="4400" dirty="0">
              <a:solidFill>
                <a:schemeClr val="accent1">
                  <a:lumMod val="60000"/>
                  <a:lumOff val="40000"/>
                </a:schemeClr>
              </a:solidFill>
            </a:endParaRPr>
          </a:p>
        </p:txBody>
      </p:sp>
      <p:sp>
        <p:nvSpPr>
          <p:cNvPr id="15" name="TextBox 14"/>
          <p:cNvSpPr txBox="1"/>
          <p:nvPr/>
        </p:nvSpPr>
        <p:spPr>
          <a:xfrm>
            <a:off x="6480009" y="3031411"/>
            <a:ext cx="2830889" cy="769441"/>
          </a:xfrm>
          <a:prstGeom prst="rect">
            <a:avLst/>
          </a:prstGeom>
          <a:noFill/>
        </p:spPr>
        <p:txBody>
          <a:bodyPr wrap="square" rtlCol="0">
            <a:spAutoFit/>
          </a:bodyPr>
          <a:lstStyle/>
          <a:p>
            <a:r>
              <a:rPr lang="en-US" sz="4400" dirty="0" smtClean="0"/>
              <a:t>review</a:t>
            </a:r>
            <a:endParaRPr lang="en-US" sz="4400" dirty="0"/>
          </a:p>
        </p:txBody>
      </p:sp>
      <p:sp>
        <p:nvSpPr>
          <p:cNvPr id="16" name="TextBox 15"/>
          <p:cNvSpPr txBox="1"/>
          <p:nvPr/>
        </p:nvSpPr>
        <p:spPr>
          <a:xfrm>
            <a:off x="527965" y="5781949"/>
            <a:ext cx="2727928" cy="769441"/>
          </a:xfrm>
          <a:prstGeom prst="rect">
            <a:avLst/>
          </a:prstGeom>
          <a:noFill/>
        </p:spPr>
        <p:txBody>
          <a:bodyPr wrap="square" rtlCol="0">
            <a:spAutoFit/>
          </a:bodyPr>
          <a:lstStyle/>
          <a:p>
            <a:r>
              <a:rPr lang="en-US" sz="4400" dirty="0" smtClean="0"/>
              <a:t>review</a:t>
            </a:r>
            <a:endParaRPr lang="en-US" sz="4400" dirty="0"/>
          </a:p>
        </p:txBody>
      </p:sp>
      <p:sp>
        <p:nvSpPr>
          <p:cNvPr id="17" name="TextBox 16"/>
          <p:cNvSpPr txBox="1"/>
          <p:nvPr/>
        </p:nvSpPr>
        <p:spPr>
          <a:xfrm>
            <a:off x="527965" y="4015177"/>
            <a:ext cx="2676380" cy="769441"/>
          </a:xfrm>
          <a:prstGeom prst="rect">
            <a:avLst/>
          </a:prstGeom>
          <a:noFill/>
        </p:spPr>
        <p:txBody>
          <a:bodyPr wrap="square" rtlCol="0">
            <a:spAutoFit/>
          </a:bodyPr>
          <a:lstStyle/>
          <a:p>
            <a:r>
              <a:rPr lang="en-US" sz="4400" dirty="0" smtClean="0"/>
              <a:t>review</a:t>
            </a:r>
            <a:endParaRPr lang="en-US" sz="4400" dirty="0"/>
          </a:p>
        </p:txBody>
      </p:sp>
      <p:sp>
        <p:nvSpPr>
          <p:cNvPr id="19" name="TextBox 18"/>
          <p:cNvSpPr txBox="1"/>
          <p:nvPr/>
        </p:nvSpPr>
        <p:spPr>
          <a:xfrm>
            <a:off x="6826103" y="5781950"/>
            <a:ext cx="4171844" cy="769441"/>
          </a:xfrm>
          <a:prstGeom prst="rect">
            <a:avLst/>
          </a:prstGeom>
          <a:noFill/>
        </p:spPr>
        <p:txBody>
          <a:bodyPr wrap="square" rtlCol="0">
            <a:spAutoFit/>
          </a:bodyPr>
          <a:lstStyle/>
          <a:p>
            <a:r>
              <a:rPr lang="en-US" sz="4400" dirty="0" smtClean="0"/>
              <a:t>mixed practice</a:t>
            </a:r>
            <a:endParaRPr lang="en-US" sz="4400" dirty="0"/>
          </a:p>
        </p:txBody>
      </p:sp>
      <p:sp>
        <p:nvSpPr>
          <p:cNvPr id="20" name="TextBox 19"/>
          <p:cNvSpPr txBox="1"/>
          <p:nvPr/>
        </p:nvSpPr>
        <p:spPr>
          <a:xfrm>
            <a:off x="5745830" y="3818840"/>
            <a:ext cx="2816483" cy="769441"/>
          </a:xfrm>
          <a:prstGeom prst="rect">
            <a:avLst/>
          </a:prstGeom>
          <a:noFill/>
        </p:spPr>
        <p:txBody>
          <a:bodyPr wrap="square" rtlCol="0">
            <a:spAutoFit/>
          </a:bodyPr>
          <a:lstStyle/>
          <a:p>
            <a:r>
              <a:rPr lang="en-US" sz="4400" dirty="0" smtClean="0"/>
              <a:t>quizzes</a:t>
            </a:r>
            <a:endParaRPr lang="en-US" sz="4400" dirty="0"/>
          </a:p>
        </p:txBody>
      </p:sp>
      <p:sp>
        <p:nvSpPr>
          <p:cNvPr id="21" name="TextBox 20"/>
          <p:cNvSpPr txBox="1"/>
          <p:nvPr/>
        </p:nvSpPr>
        <p:spPr>
          <a:xfrm rot="20461871">
            <a:off x="97193" y="2018246"/>
            <a:ext cx="2924201" cy="769441"/>
          </a:xfrm>
          <a:prstGeom prst="rect">
            <a:avLst/>
          </a:prstGeom>
          <a:noFill/>
        </p:spPr>
        <p:txBody>
          <a:bodyPr wrap="square" rtlCol="0">
            <a:spAutoFit/>
          </a:bodyPr>
          <a:lstStyle/>
          <a:p>
            <a:r>
              <a:rPr lang="en-US" sz="4400" dirty="0" smtClean="0">
                <a:solidFill>
                  <a:schemeClr val="accent1">
                    <a:lumMod val="60000"/>
                    <a:lumOff val="40000"/>
                  </a:schemeClr>
                </a:solidFill>
              </a:rPr>
              <a:t>discourse</a:t>
            </a:r>
            <a:endParaRPr lang="en-US" sz="4400" dirty="0">
              <a:solidFill>
                <a:schemeClr val="accent1">
                  <a:lumMod val="60000"/>
                  <a:lumOff val="40000"/>
                </a:schemeClr>
              </a:solidFill>
            </a:endParaRPr>
          </a:p>
        </p:txBody>
      </p:sp>
      <p:sp>
        <p:nvSpPr>
          <p:cNvPr id="22" name="TextBox 21"/>
          <p:cNvSpPr txBox="1"/>
          <p:nvPr/>
        </p:nvSpPr>
        <p:spPr>
          <a:xfrm rot="21037179">
            <a:off x="472170" y="4735810"/>
            <a:ext cx="5047684" cy="769441"/>
          </a:xfrm>
          <a:prstGeom prst="rect">
            <a:avLst/>
          </a:prstGeom>
          <a:noFill/>
        </p:spPr>
        <p:txBody>
          <a:bodyPr wrap="square" rtlCol="0">
            <a:spAutoFit/>
          </a:bodyPr>
          <a:lstStyle/>
          <a:p>
            <a:r>
              <a:rPr lang="en-US" sz="4400" dirty="0" smtClean="0">
                <a:solidFill>
                  <a:schemeClr val="accent1">
                    <a:lumMod val="60000"/>
                    <a:lumOff val="40000"/>
                  </a:schemeClr>
                </a:solidFill>
              </a:rPr>
              <a:t>practice in context</a:t>
            </a:r>
            <a:endParaRPr lang="en-US" sz="4400" dirty="0">
              <a:solidFill>
                <a:schemeClr val="accent1">
                  <a:lumMod val="60000"/>
                  <a:lumOff val="40000"/>
                </a:schemeClr>
              </a:solidFill>
            </a:endParaRPr>
          </a:p>
        </p:txBody>
      </p:sp>
      <p:sp>
        <p:nvSpPr>
          <p:cNvPr id="26" name="TextBox 25"/>
          <p:cNvSpPr txBox="1"/>
          <p:nvPr/>
        </p:nvSpPr>
        <p:spPr>
          <a:xfrm>
            <a:off x="4969997" y="4706312"/>
            <a:ext cx="2925456" cy="769441"/>
          </a:xfrm>
          <a:prstGeom prst="rect">
            <a:avLst/>
          </a:prstGeom>
          <a:noFill/>
        </p:spPr>
        <p:txBody>
          <a:bodyPr wrap="square" rtlCol="0">
            <a:spAutoFit/>
          </a:bodyPr>
          <a:lstStyle/>
          <a:p>
            <a:r>
              <a:rPr lang="en-US" sz="4400" dirty="0" smtClean="0"/>
              <a:t>tutoring</a:t>
            </a:r>
            <a:endParaRPr lang="en-US" sz="4400" dirty="0"/>
          </a:p>
        </p:txBody>
      </p:sp>
      <p:sp>
        <p:nvSpPr>
          <p:cNvPr id="27" name="TextBox 26"/>
          <p:cNvSpPr txBox="1"/>
          <p:nvPr/>
        </p:nvSpPr>
        <p:spPr>
          <a:xfrm>
            <a:off x="8549479" y="3824173"/>
            <a:ext cx="3217928" cy="769441"/>
          </a:xfrm>
          <a:prstGeom prst="rect">
            <a:avLst/>
          </a:prstGeom>
          <a:noFill/>
        </p:spPr>
        <p:txBody>
          <a:bodyPr wrap="square" rtlCol="0">
            <a:spAutoFit/>
          </a:bodyPr>
          <a:lstStyle/>
          <a:p>
            <a:r>
              <a:rPr lang="en-US" sz="4400" dirty="0" err="1" smtClean="0"/>
              <a:t>reteaching</a:t>
            </a:r>
            <a:endParaRPr lang="en-US" sz="4400" dirty="0"/>
          </a:p>
        </p:txBody>
      </p:sp>
    </p:spTree>
    <p:extLst>
      <p:ext uri="{BB962C8B-B14F-4D97-AF65-F5344CB8AC3E}">
        <p14:creationId xmlns:p14="http://schemas.microsoft.com/office/powerpoint/2010/main" val="1410526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500"/>
                                  </p:stCondLst>
                                  <p:childTnLst>
                                    <p:set>
                                      <p:cBhvr>
                                        <p:cTn id="9" dur="1" fill="hold">
                                          <p:stCondLst>
                                            <p:cond delay="0"/>
                                          </p:stCondLst>
                                        </p:cTn>
                                        <p:tgtEl>
                                          <p:spTgt spid="7">
                                            <p:txEl>
                                              <p:pRg st="0" end="0"/>
                                            </p:txEl>
                                          </p:spTgt>
                                        </p:tgtEl>
                                        <p:attrNameLst>
                                          <p:attrName>style.visibility</p:attrName>
                                        </p:attrNameLst>
                                      </p:cBhvr>
                                      <p:to>
                                        <p:strVal val="visible"/>
                                      </p:to>
                                    </p:set>
                                  </p:childTnLst>
                                </p:cTn>
                              </p:par>
                            </p:childTnLst>
                          </p:cTn>
                        </p:par>
                        <p:par>
                          <p:cTn id="10" fill="hold">
                            <p:stCondLst>
                              <p:cond delay="1500"/>
                            </p:stCondLst>
                            <p:childTnLst>
                              <p:par>
                                <p:cTn id="11" presetID="1" presetClass="entr" presetSubtype="0" fill="hold" nodeType="afterEffect">
                                  <p:stCondLst>
                                    <p:cond delay="150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1500"/>
                                  </p:stCondLst>
                                  <p:childTnLst>
                                    <p:set>
                                      <p:cBhvr>
                                        <p:cTn id="15" dur="1" fill="hold">
                                          <p:stCondLst>
                                            <p:cond delay="0"/>
                                          </p:stCondLst>
                                        </p:cTn>
                                        <p:tgtEl>
                                          <p:spTgt spid="22">
                                            <p:txEl>
                                              <p:pRg st="0" end="0"/>
                                            </p:txEl>
                                          </p:spTgt>
                                        </p:tgtEl>
                                        <p:attrNameLst>
                                          <p:attrName>style.visibility</p:attrName>
                                        </p:attrNameLst>
                                      </p:cBhvr>
                                      <p:to>
                                        <p:strVal val="visible"/>
                                      </p:to>
                                    </p:set>
                                  </p:childTnLst>
                                </p:cTn>
                              </p:par>
                            </p:childTnLst>
                          </p:cTn>
                        </p:par>
                        <p:par>
                          <p:cTn id="16" fill="hold">
                            <p:stCondLst>
                              <p:cond delay="4500"/>
                            </p:stCondLst>
                            <p:childTnLst>
                              <p:par>
                                <p:cTn id="17" presetID="1" presetClass="entr" presetSubtype="0" fill="hold" nodeType="afterEffect">
                                  <p:stCondLst>
                                    <p:cond delay="1500"/>
                                  </p:stCondLst>
                                  <p:childTnLst>
                                    <p:set>
                                      <p:cBhvr>
                                        <p:cTn id="18" dur="1" fill="hold">
                                          <p:stCondLst>
                                            <p:cond delay="0"/>
                                          </p:stCondLst>
                                        </p:cTn>
                                        <p:tgtEl>
                                          <p:spTgt spid="21">
                                            <p:txEl>
                                              <p:pRg st="0" end="0"/>
                                            </p:txEl>
                                          </p:spTgt>
                                        </p:tgtEl>
                                        <p:attrNameLst>
                                          <p:attrName>style.visibility</p:attrName>
                                        </p:attrNameLst>
                                      </p:cBhvr>
                                      <p:to>
                                        <p:strVal val="visible"/>
                                      </p:to>
                                    </p:set>
                                  </p:childTnLst>
                                </p:cTn>
                              </p:par>
                            </p:childTnLst>
                          </p:cTn>
                        </p:par>
                        <p:par>
                          <p:cTn id="19" fill="hold">
                            <p:stCondLst>
                              <p:cond delay="6000"/>
                            </p:stCondLst>
                            <p:childTnLst>
                              <p:par>
                                <p:cTn id="20" presetID="1" presetClass="entr" presetSubtype="0" fill="hold" nodeType="afterEffect">
                                  <p:stCondLst>
                                    <p:cond delay="1500"/>
                                  </p:stCondLst>
                                  <p:childTnLst>
                                    <p:set>
                                      <p:cBhvr>
                                        <p:cTn id="21"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Where are the fractions?</a:t>
            </a:r>
            <a:endParaRPr lang="en-US" sz="4400" dirty="0"/>
          </a:p>
        </p:txBody>
      </p:sp>
      <mc:AlternateContent xmlns:mc="http://schemas.openxmlformats.org/markup-compatibility/2006" xmlns:a14="http://schemas.microsoft.com/office/drawing/2010/main">
        <mc:Choice Requires="a14">
          <p:sp>
            <p:nvSpPr>
              <p:cNvPr id="3" name="Subtitle 2"/>
              <p:cNvSpPr>
                <a:spLocks noGrp="1"/>
              </p:cNvSpPr>
              <p:nvPr>
                <p:ph idx="1"/>
              </p:nvPr>
            </p:nvSpPr>
            <p:spPr/>
            <p:txBody>
              <a:bodyPr>
                <a:normAutofit fontScale="85000" lnSpcReduction="20000"/>
              </a:bodyPr>
              <a:lstStyle/>
              <a:p>
                <a:pPr marL="0" indent="0">
                  <a:buNone/>
                </a:pPr>
                <a:r>
                  <a:rPr lang="en-US" sz="4000" dirty="0" smtClean="0"/>
                  <a:t>6.NS.1 – Interpret and compute quotients of fractions, and solve word problems involving division of fractions by fractions, e.g., by using visual fraction models and equations to represent the problem.</a:t>
                </a:r>
              </a:p>
              <a:p>
                <a:endParaRPr lang="en-US" sz="4000" dirty="0" smtClean="0"/>
              </a:p>
              <a:p>
                <a:endParaRPr lang="en-US" sz="4000" dirty="0" smtClean="0"/>
              </a:p>
              <a:p>
                <a:pPr marL="0" indent="0">
                  <a:buNone/>
                </a:pPr>
                <a14:m>
                  <m:oMathPara xmlns:m="http://schemas.openxmlformats.org/officeDocument/2006/math">
                    <m:oMathParaPr>
                      <m:jc m:val="centerGroup"/>
                    </m:oMathParaPr>
                    <m:oMath xmlns:m="http://schemas.openxmlformats.org/officeDocument/2006/math">
                      <m:f>
                        <m:fPr>
                          <m:ctrlPr>
                            <a:rPr lang="en-US" sz="5600" i="1" smtClean="0">
                              <a:latin typeface="Cambria Math" panose="02040503050406030204" pitchFamily="18" charset="0"/>
                            </a:rPr>
                          </m:ctrlPr>
                        </m:fPr>
                        <m:num>
                          <m:r>
                            <a:rPr lang="en-US" sz="5600" b="0" i="1" smtClean="0">
                              <a:latin typeface="Cambria Math" panose="02040503050406030204" pitchFamily="18" charset="0"/>
                            </a:rPr>
                            <m:t>2</m:t>
                          </m:r>
                        </m:num>
                        <m:den>
                          <m:r>
                            <a:rPr lang="en-US" sz="5600" b="0" i="1" smtClean="0">
                              <a:latin typeface="Cambria Math" panose="02040503050406030204" pitchFamily="18" charset="0"/>
                            </a:rPr>
                            <m:t>3</m:t>
                          </m:r>
                        </m:den>
                      </m:f>
                      <m:r>
                        <a:rPr lang="en-US" sz="5600" b="0" i="1" smtClean="0">
                          <a:latin typeface="Cambria Math" panose="02040503050406030204" pitchFamily="18" charset="0"/>
                        </a:rPr>
                        <m:t> </m:t>
                      </m:r>
                      <m:r>
                        <a:rPr lang="en-US" sz="5600" b="0" i="1" smtClean="0">
                          <a:latin typeface="Cambria Math" panose="02040503050406030204" pitchFamily="18" charset="0"/>
                          <a:ea typeface="Cambria Math" panose="02040503050406030204" pitchFamily="18" charset="0"/>
                        </a:rPr>
                        <m:t>÷ </m:t>
                      </m:r>
                      <m:f>
                        <m:fPr>
                          <m:ctrlPr>
                            <a:rPr lang="en-US" sz="5600" b="0" i="1" smtClean="0">
                              <a:latin typeface="Cambria Math" panose="02040503050406030204" pitchFamily="18" charset="0"/>
                              <a:ea typeface="Cambria Math" panose="02040503050406030204" pitchFamily="18" charset="0"/>
                            </a:rPr>
                          </m:ctrlPr>
                        </m:fPr>
                        <m:num>
                          <m:r>
                            <a:rPr lang="en-US" sz="5600" b="0" i="1" smtClean="0">
                              <a:latin typeface="Cambria Math" panose="02040503050406030204" pitchFamily="18" charset="0"/>
                              <a:ea typeface="Cambria Math" panose="02040503050406030204" pitchFamily="18" charset="0"/>
                            </a:rPr>
                            <m:t>3</m:t>
                          </m:r>
                        </m:num>
                        <m:den>
                          <m:r>
                            <a:rPr lang="en-US" sz="5600" b="0" i="1" smtClean="0">
                              <a:latin typeface="Cambria Math" panose="02040503050406030204" pitchFamily="18" charset="0"/>
                              <a:ea typeface="Cambria Math" panose="02040503050406030204" pitchFamily="18" charset="0"/>
                            </a:rPr>
                            <m:t>4</m:t>
                          </m:r>
                        </m:den>
                      </m:f>
                    </m:oMath>
                  </m:oMathPara>
                </a14:m>
                <a:endParaRPr lang="en-US" sz="4000" dirty="0" smtClean="0"/>
              </a:p>
              <a:p>
                <a:endParaRPr lang="en-US" sz="4000" dirty="0"/>
              </a:p>
            </p:txBody>
          </p:sp>
        </mc:Choice>
        <mc:Fallback xmlns="">
          <p:sp>
            <p:nvSpPr>
              <p:cNvPr id="3" name="Subtitle 2"/>
              <p:cNvSpPr>
                <a:spLocks noGrp="1" noRot="1" noChangeAspect="1" noMove="1" noResize="1" noEditPoints="1" noAdjustHandles="1" noChangeArrowheads="1" noChangeShapeType="1" noTextEdit="1"/>
              </p:cNvSpPr>
              <p:nvPr>
                <p:ph idx="1"/>
              </p:nvPr>
            </p:nvSpPr>
            <p:spPr>
              <a:blipFill rotWithShape="0">
                <a:blip r:embed="rId3"/>
                <a:stretch>
                  <a:fillRect l="-1745" t="-5072" r="-2368"/>
                </a:stretch>
              </a:blipFill>
            </p:spPr>
            <p:txBody>
              <a:bodyPr/>
              <a:lstStyle/>
              <a:p>
                <a:r>
                  <a:rPr lang="en-US">
                    <a:noFill/>
                  </a:rPr>
                  <a:t> </a:t>
                </a:r>
              </a:p>
            </p:txBody>
          </p:sp>
        </mc:Fallback>
      </mc:AlternateContent>
      <p:pic>
        <p:nvPicPr>
          <p:cNvPr id="4" name="Picture 18" descr="dining, dinners, eating, food, households, lunches, meals, pizza cutters, pizzas, suppe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46287" y="248080"/>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09861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The structure is the standards</a:t>
            </a:r>
            <a:br>
              <a:rPr lang="en-US" dirty="0"/>
            </a:br>
            <a:r>
              <a:rPr lang="en-US" sz="3600" cap="none" dirty="0" err="1"/>
              <a:t>Daro</a:t>
            </a:r>
            <a:r>
              <a:rPr lang="en-US" sz="3600" cap="none" dirty="0"/>
              <a:t>, McCallum, </a:t>
            </a:r>
            <a:r>
              <a:rPr lang="en-US" sz="3600" cap="none" dirty="0" err="1"/>
              <a:t>Zimba</a:t>
            </a:r>
            <a:endParaRPr lang="en-US" dirty="0"/>
          </a:p>
        </p:txBody>
      </p:sp>
      <p:sp>
        <p:nvSpPr>
          <p:cNvPr id="3" name="Content Placeholder 2"/>
          <p:cNvSpPr>
            <a:spLocks noGrp="1"/>
          </p:cNvSpPr>
          <p:nvPr>
            <p:ph idx="1"/>
          </p:nvPr>
        </p:nvSpPr>
        <p:spPr>
          <a:xfrm>
            <a:off x="1202919" y="2011680"/>
            <a:ext cx="9784080" cy="4630660"/>
          </a:xfrm>
        </p:spPr>
        <p:txBody>
          <a:bodyPr>
            <a:normAutofit fontScale="92500"/>
          </a:bodyPr>
          <a:lstStyle/>
          <a:p>
            <a:pPr marL="0" indent="0">
              <a:buNone/>
            </a:pPr>
            <a:r>
              <a:rPr lang="en-US" sz="2800" dirty="0"/>
              <a:t>The natural distribution of prior knowledge in classrooms should not prompt abandoning instruction in grade level content, but should prompt explicit attention to </a:t>
            </a:r>
            <a:r>
              <a:rPr lang="en-US" sz="2800" dirty="0">
                <a:solidFill>
                  <a:schemeClr val="accent1">
                    <a:lumMod val="60000"/>
                    <a:lumOff val="40000"/>
                  </a:schemeClr>
                </a:solidFill>
              </a:rPr>
              <a:t>connecting grade level content to content from prior learning</a:t>
            </a:r>
            <a:r>
              <a:rPr lang="en-US" sz="2800" dirty="0"/>
              <a:t>. To do this, instruction should reflect the progressions on which the CCSSM are built. For example, the development of fluency with division using the standard algorithm in grade 6 is the occasion to surface and deal with unfinished learning with respect to place value. </a:t>
            </a:r>
            <a:r>
              <a:rPr lang="en-US" sz="2800" dirty="0">
                <a:solidFill>
                  <a:schemeClr val="accent1">
                    <a:lumMod val="60000"/>
                    <a:lumOff val="40000"/>
                  </a:schemeClr>
                </a:solidFill>
              </a:rPr>
              <a:t>Much unfinished learning from earlier grades can be managed best inside grade level work when the progressions are used to understand student thinking. </a:t>
            </a:r>
            <a:endParaRPr lang="en-US" sz="2800" dirty="0" smtClean="0">
              <a:solidFill>
                <a:schemeClr val="accent1">
                  <a:lumMod val="60000"/>
                  <a:lumOff val="40000"/>
                </a:schemeClr>
              </a:solidFill>
            </a:endParaRPr>
          </a:p>
          <a:p>
            <a:endParaRPr lang="en-US" sz="2000" dirty="0" smtClean="0"/>
          </a:p>
          <a:p>
            <a:pPr marL="0" indent="0">
              <a:buNone/>
            </a:pPr>
            <a:r>
              <a:rPr lang="en-US" sz="2000" dirty="0" smtClean="0"/>
              <a:t>http</a:t>
            </a:r>
            <a:r>
              <a:rPr lang="en-US" sz="2000" dirty="0"/>
              <a:t>://commoncoretools.me/2012/02/16/the-structure-is-the-standards/#more-422</a:t>
            </a:r>
          </a:p>
          <a:p>
            <a:endParaRPr lang="en-US" dirty="0"/>
          </a:p>
        </p:txBody>
      </p:sp>
      <p:pic>
        <p:nvPicPr>
          <p:cNvPr id="4" name="Picture 10" descr="Piece of chocolate coming off of a candy b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0092" y="266841"/>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4524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562" y="284176"/>
            <a:ext cx="11059064" cy="1508760"/>
          </a:xfrm>
        </p:spPr>
        <p:txBody>
          <a:bodyPr>
            <a:normAutofit/>
          </a:bodyPr>
          <a:lstStyle/>
          <a:p>
            <a:pPr algn="ctr"/>
            <a:r>
              <a:rPr lang="en-US" dirty="0" smtClean="0"/>
              <a:t>The structure is the standards</a:t>
            </a:r>
            <a:br>
              <a:rPr lang="en-US" dirty="0" smtClean="0"/>
            </a:br>
            <a:r>
              <a:rPr lang="en-US" sz="3600" cap="none" dirty="0" err="1" smtClean="0"/>
              <a:t>Daro</a:t>
            </a:r>
            <a:r>
              <a:rPr lang="en-US" sz="3600" cap="none" dirty="0" smtClean="0"/>
              <a:t>, McCallum, </a:t>
            </a:r>
            <a:r>
              <a:rPr lang="en-US" sz="3600" cap="none" dirty="0" err="1" smtClean="0"/>
              <a:t>Zimba</a:t>
            </a:r>
            <a:endParaRPr lang="en-US" dirty="0"/>
          </a:p>
        </p:txBody>
      </p:sp>
      <p:sp>
        <p:nvSpPr>
          <p:cNvPr id="3" name="Content Placeholder 2"/>
          <p:cNvSpPr>
            <a:spLocks noGrp="1"/>
          </p:cNvSpPr>
          <p:nvPr>
            <p:ph idx="1"/>
          </p:nvPr>
        </p:nvSpPr>
        <p:spPr>
          <a:xfrm>
            <a:off x="1202919" y="2011680"/>
            <a:ext cx="9784080" cy="4466758"/>
          </a:xfrm>
        </p:spPr>
        <p:txBody>
          <a:bodyPr>
            <a:normAutofit/>
          </a:bodyPr>
          <a:lstStyle/>
          <a:p>
            <a:pPr marL="0" indent="0">
              <a:buNone/>
            </a:pPr>
            <a:r>
              <a:rPr lang="en-US" sz="2800" dirty="0" smtClean="0"/>
              <a:t>This </a:t>
            </a:r>
            <a:r>
              <a:rPr lang="en-US" sz="2800" dirty="0"/>
              <a:t>is a basic condition of teaching and should not be ignored in the name of standards. </a:t>
            </a:r>
            <a:r>
              <a:rPr lang="en-US" sz="2800" dirty="0">
                <a:solidFill>
                  <a:schemeClr val="accent1">
                    <a:lumMod val="60000"/>
                    <a:lumOff val="40000"/>
                  </a:schemeClr>
                </a:solidFill>
              </a:rPr>
              <a:t>Nearly every student has more to learn about the mathematics referenced by standards from earlier grades. </a:t>
            </a:r>
            <a:r>
              <a:rPr lang="en-US" sz="2800" dirty="0"/>
              <a:t>Indeed, it is the nature of mathematics that much new learning is about extending knowledge from prior learning to new situations. </a:t>
            </a:r>
            <a:r>
              <a:rPr lang="en-US" sz="2800" dirty="0">
                <a:solidFill>
                  <a:schemeClr val="accent1">
                    <a:lumMod val="60000"/>
                    <a:lumOff val="40000"/>
                  </a:schemeClr>
                </a:solidFill>
              </a:rPr>
              <a:t>For this reason, teachers need to understand the progressions in the standards so they can see where individual students and groups of students are coming from, and where they are heading. </a:t>
            </a:r>
            <a:r>
              <a:rPr lang="en-US" sz="2800" dirty="0"/>
              <a:t>But progressions disappear when standards are torn out of context and taught as isolated events.</a:t>
            </a:r>
          </a:p>
          <a:p>
            <a:pPr marL="0" indent="0">
              <a:buNone/>
            </a:pPr>
            <a:r>
              <a:rPr lang="en-US" sz="2000" dirty="0"/>
              <a:t>http://commoncoretools.me/2012/02/16/the-structure-is-the-standards/#more-422</a:t>
            </a:r>
          </a:p>
          <a:p>
            <a:endParaRPr lang="en-US" sz="2000" dirty="0"/>
          </a:p>
        </p:txBody>
      </p:sp>
      <p:pic>
        <p:nvPicPr>
          <p:cNvPr id="4" name="Picture 16" descr="board games, chess, chesspieces, games, households, leis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4012" y="266963"/>
            <a:ext cx="1525973" cy="1525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500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Progressions – The missing piece?</a:t>
            </a:r>
            <a:endParaRPr lang="en-US" dirty="0"/>
          </a:p>
        </p:txBody>
      </p:sp>
      <p:pic>
        <p:nvPicPr>
          <p:cNvPr id="2050" name="Picture 2" descr="http://m.cdn.blog.hu/bu/buzafulepor/image/puzzle-piece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34590" y="2105031"/>
            <a:ext cx="6720839" cy="4472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9021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Progression for 3-5 Number and operations - Fractions</a:t>
            </a:r>
            <a:endParaRPr lang="en-US" dirty="0"/>
          </a:p>
        </p:txBody>
      </p:sp>
      <p:sp>
        <p:nvSpPr>
          <p:cNvPr id="3" name="Content Placeholder 2"/>
          <p:cNvSpPr>
            <a:spLocks noGrp="1"/>
          </p:cNvSpPr>
          <p:nvPr>
            <p:ph sz="half" idx="1"/>
          </p:nvPr>
        </p:nvSpPr>
        <p:spPr/>
        <p:txBody>
          <a:bodyPr>
            <a:normAutofit lnSpcReduction="10000"/>
          </a:bodyPr>
          <a:lstStyle/>
          <a:p>
            <a:r>
              <a:rPr lang="en-US" sz="3200" dirty="0" smtClean="0"/>
              <a:t>The meaning of fractions </a:t>
            </a:r>
          </a:p>
          <a:p>
            <a:pPr lvl="1"/>
            <a:r>
              <a:rPr lang="en-US" sz="3200" dirty="0" smtClean="0"/>
              <a:t>Partitioning</a:t>
            </a:r>
          </a:p>
          <a:p>
            <a:pPr lvl="1"/>
            <a:r>
              <a:rPr lang="en-US" sz="3200" dirty="0" smtClean="0"/>
              <a:t>Unit fractions</a:t>
            </a:r>
          </a:p>
          <a:p>
            <a:pPr lvl="1"/>
            <a:r>
              <a:rPr lang="en-US" sz="3200" dirty="0" smtClean="0"/>
              <a:t>Models</a:t>
            </a:r>
          </a:p>
          <a:p>
            <a:r>
              <a:rPr lang="en-US" sz="3200" dirty="0" smtClean="0"/>
              <a:t>Number lines</a:t>
            </a:r>
          </a:p>
          <a:p>
            <a:r>
              <a:rPr lang="en-US" sz="3200" dirty="0" smtClean="0"/>
              <a:t>Equivalent fractions</a:t>
            </a:r>
          </a:p>
          <a:p>
            <a:r>
              <a:rPr lang="en-US" sz="3200" dirty="0" smtClean="0"/>
              <a:t>Comparing fractions</a:t>
            </a:r>
          </a:p>
          <a:p>
            <a:r>
              <a:rPr lang="en-US" sz="3200" dirty="0" smtClean="0"/>
              <a:t>Operations</a:t>
            </a:r>
            <a:endParaRPr lang="en-US" sz="3200" dirty="0"/>
          </a:p>
        </p:txBody>
      </p:sp>
      <p:pic>
        <p:nvPicPr>
          <p:cNvPr id="7" name="Content Placeholder 6"/>
          <p:cNvPicPr>
            <a:picLocks noGrp="1" noChangeAspect="1"/>
          </p:cNvPicPr>
          <p:nvPr>
            <p:ph sz="half" idx="2"/>
          </p:nvPr>
        </p:nvPicPr>
        <p:blipFill>
          <a:blip r:embed="rId3"/>
          <a:stretch>
            <a:fillRect/>
          </a:stretch>
        </p:blipFill>
        <p:spPr>
          <a:xfrm>
            <a:off x="6230937" y="2055806"/>
            <a:ext cx="5295539" cy="4586533"/>
          </a:xfrm>
          <a:prstGeom prst="rect">
            <a:avLst/>
          </a:prstGeom>
        </p:spPr>
      </p:pic>
      <p:pic>
        <p:nvPicPr>
          <p:cNvPr id="4" name="Picture 8" descr="Squares of fabric being sewn into a qui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9905" y="278748"/>
            <a:ext cx="1514188" cy="151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29384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Assessment project (</a:t>
            </a:r>
            <a:r>
              <a:rPr lang="en-US" dirty="0" err="1" smtClean="0"/>
              <a:t>Ogap</a:t>
            </a:r>
            <a:r>
              <a:rPr lang="en-US" dirty="0" smtClean="0"/>
              <a:t>)</a:t>
            </a:r>
            <a:endParaRPr lang="en-US" dirty="0"/>
          </a:p>
        </p:txBody>
      </p:sp>
      <p:sp>
        <p:nvSpPr>
          <p:cNvPr id="6" name="Rectangle 5"/>
          <p:cNvSpPr/>
          <p:nvPr/>
        </p:nvSpPr>
        <p:spPr>
          <a:xfrm>
            <a:off x="525379" y="6113498"/>
            <a:ext cx="11666621" cy="646331"/>
          </a:xfrm>
          <a:prstGeom prst="rect">
            <a:avLst/>
          </a:prstGeom>
        </p:spPr>
        <p:txBody>
          <a:bodyPr wrap="square">
            <a:spAutoFit/>
          </a:bodyPr>
          <a:lstStyle/>
          <a:p>
            <a:pPr>
              <a:spcBef>
                <a:spcPct val="0"/>
              </a:spcBef>
            </a:pPr>
            <a:r>
              <a:rPr lang="en-US" altLang="en-US" dirty="0">
                <a:solidFill>
                  <a:prstClr val="black"/>
                </a:solidFill>
                <a:latin typeface="Arial" panose="020B0604020202020204" pitchFamily="34" charset="0"/>
                <a:cs typeface="Arial" panose="020B0604020202020204" pitchFamily="34" charset="0"/>
              </a:rPr>
              <a:t>Developed as a part of the Vermont Mathematics Partnership Ongoing Assessment Project (OGAP) funded by NSF EHR-0227057 and the US DOE (S366A20002). </a:t>
            </a:r>
          </a:p>
        </p:txBody>
      </p:sp>
      <p:sp>
        <p:nvSpPr>
          <p:cNvPr id="7" name="Content Placeholder 6"/>
          <p:cNvSpPr>
            <a:spLocks noGrp="1"/>
          </p:cNvSpPr>
          <p:nvPr>
            <p:ph sz="half" idx="1"/>
          </p:nvPr>
        </p:nvSpPr>
        <p:spPr/>
        <p:txBody>
          <a:bodyPr>
            <a:normAutofit lnSpcReduction="10000"/>
          </a:bodyPr>
          <a:lstStyle/>
          <a:p>
            <a:r>
              <a:rPr lang="en-US" altLang="en-US" sz="2400" dirty="0"/>
              <a:t>Understand research on how students learn specific math concepts.</a:t>
            </a:r>
          </a:p>
          <a:p>
            <a:r>
              <a:rPr lang="en-US" altLang="en-US" sz="2400" dirty="0"/>
              <a:t>Strengthen content knowledge in these areas.</a:t>
            </a:r>
          </a:p>
          <a:p>
            <a:r>
              <a:rPr lang="en-US" altLang="en-US" sz="2400" dirty="0"/>
              <a:t>Understand how research is reflected in math programs and CCSS.</a:t>
            </a:r>
          </a:p>
          <a:p>
            <a:r>
              <a:rPr lang="en-US" altLang="en-US" sz="2400" dirty="0"/>
              <a:t>Increase ability to analyze evidence in student work to inform instruction.</a:t>
            </a:r>
          </a:p>
          <a:p>
            <a:endParaRPr lang="en-US" dirty="0"/>
          </a:p>
        </p:txBody>
      </p:sp>
      <p:pic>
        <p:nvPicPr>
          <p:cNvPr id="1026" name="Picture 2" descr="http://thumbs3.ebaystatic.com/d/l225/m/mlFENBr2rcfRMlJywpjaf4g.jpg"/>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7496277" y="2114222"/>
            <a:ext cx="2503553" cy="3780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0478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continuous assessment</a:t>
            </a:r>
            <a:endParaRPr lang="en-US" dirty="0"/>
          </a:p>
        </p:txBody>
      </p:sp>
      <p:sp>
        <p:nvSpPr>
          <p:cNvPr id="5" name="Content Placeholder 4"/>
          <p:cNvSpPr>
            <a:spLocks noGrp="1"/>
          </p:cNvSpPr>
          <p:nvPr>
            <p:ph sz="half" idx="2"/>
          </p:nvPr>
        </p:nvSpPr>
        <p:spPr>
          <a:xfrm>
            <a:off x="4391526" y="2011680"/>
            <a:ext cx="6593745" cy="4206240"/>
          </a:xfrm>
        </p:spPr>
        <p:txBody>
          <a:bodyPr>
            <a:normAutofit fontScale="92500" lnSpcReduction="20000"/>
          </a:bodyPr>
          <a:lstStyle/>
          <a:p>
            <a:r>
              <a:rPr lang="en-US" sz="3600" dirty="0" smtClean="0"/>
              <a:t>Preassess before each topic and continuously engineer discussions, activities, and tasks all along that are purposefully designed to elicit specific student understandings.</a:t>
            </a:r>
          </a:p>
          <a:p>
            <a:r>
              <a:rPr lang="en-US" sz="3600" dirty="0" smtClean="0"/>
              <a:t>Use data to differentiate Tier 1 instruction and to ensure that 80% of students are thriving in Tier 1.</a:t>
            </a:r>
          </a:p>
          <a:p>
            <a:r>
              <a:rPr lang="en-US" sz="3600" dirty="0" smtClean="0"/>
              <a:t>Provide interventions via small groups.</a:t>
            </a:r>
          </a:p>
          <a:p>
            <a:endParaRPr lang="en-US" sz="3600" dirty="0"/>
          </a:p>
        </p:txBody>
      </p:sp>
      <p:pic>
        <p:nvPicPr>
          <p:cNvPr id="2050" name="Picture 2" descr="http://www.corwin.com/upm-data/product/39094_Laud_Formative_Math_72ppiRGB_150pixw.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288758" y="1920220"/>
            <a:ext cx="3640796" cy="4757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247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Speaker Remind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4"/>
          <p:cNvSpPr txBox="1">
            <a:spLocks noChangeArrowheads="1"/>
          </p:cNvSpPr>
          <p:nvPr/>
        </p:nvSpPr>
        <p:spPr bwMode="auto">
          <a:xfrm>
            <a:off x="1524000" y="1219200"/>
            <a:ext cx="9144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n-US" sz="1200">
              <a:solidFill>
                <a:prstClr val="black"/>
              </a:solidFill>
            </a:endParaRPr>
          </a:p>
          <a:p>
            <a:pPr eaLnBrk="1" fontAlgn="base" hangingPunct="1">
              <a:spcBef>
                <a:spcPct val="0"/>
              </a:spcBef>
              <a:spcAft>
                <a:spcPct val="0"/>
              </a:spcAft>
            </a:pPr>
            <a:endParaRPr lang="en-US" sz="1200">
              <a:solidFill>
                <a:prstClr val="black"/>
              </a:solidFill>
            </a:endParaRPr>
          </a:p>
          <a:p>
            <a:pPr eaLnBrk="1" fontAlgn="base" hangingPunct="1">
              <a:spcBef>
                <a:spcPct val="0"/>
              </a:spcBef>
              <a:spcAft>
                <a:spcPct val="0"/>
              </a:spcAft>
            </a:pPr>
            <a:r>
              <a:rPr lang="en-US" sz="2800">
                <a:solidFill>
                  <a:prstClr val="black"/>
                </a:solidFill>
                <a:latin typeface="Verdana" panose="020B0604030504040204" pitchFamily="34" charset="0"/>
              </a:rPr>
              <a:t>Rate this presentation on the conference app! </a:t>
            </a:r>
            <a:r>
              <a:rPr lang="en-US" sz="2800" b="1">
                <a:solidFill>
                  <a:prstClr val="black"/>
                </a:solidFill>
                <a:latin typeface="Verdana" panose="020B0604030504040204" pitchFamily="34" charset="0"/>
              </a:rPr>
              <a:t>www.nctm.org/confapp</a:t>
            </a: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r>
              <a:rPr lang="en-US" sz="2800">
                <a:solidFill>
                  <a:prstClr val="black"/>
                </a:solidFill>
                <a:latin typeface="Verdana" panose="020B0604030504040204" pitchFamily="34" charset="0"/>
              </a:rPr>
              <a:t>Download available presentation handouts from the Online Planner! </a:t>
            </a:r>
            <a:r>
              <a:rPr lang="en-US" sz="2800" b="1">
                <a:solidFill>
                  <a:prstClr val="black"/>
                </a:solidFill>
                <a:latin typeface="Verdana" panose="020B0604030504040204" pitchFamily="34" charset="0"/>
              </a:rPr>
              <a:t>www.nctm.org/planner</a:t>
            </a: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r>
              <a:rPr lang="en-US" sz="2800">
                <a:solidFill>
                  <a:prstClr val="black"/>
                </a:solidFill>
                <a:latin typeface="Verdana" panose="020B0604030504040204" pitchFamily="34" charset="0"/>
              </a:rPr>
              <a:t>Join the conversation! Tweet us using the hashtag </a:t>
            </a:r>
            <a:r>
              <a:rPr lang="en-US" sz="2800" b="1">
                <a:solidFill>
                  <a:prstClr val="black"/>
                </a:solidFill>
                <a:latin typeface="Verdana" panose="020B0604030504040204" pitchFamily="34" charset="0"/>
              </a:rPr>
              <a:t>#NCTMNOLA</a:t>
            </a:r>
          </a:p>
          <a:p>
            <a:pPr eaLnBrk="1" fontAlgn="base" hangingPunct="1">
              <a:spcBef>
                <a:spcPct val="0"/>
              </a:spcBef>
              <a:spcAft>
                <a:spcPct val="0"/>
              </a:spcAft>
            </a:pPr>
            <a:endParaRPr lang="en-US">
              <a:solidFill>
                <a:prstClr val="black"/>
              </a:solidFill>
            </a:endParaRPr>
          </a:p>
        </p:txBody>
      </p:sp>
    </p:spTree>
    <p:extLst>
      <p:ext uri="{BB962C8B-B14F-4D97-AF65-F5344CB8AC3E}">
        <p14:creationId xmlns:p14="http://schemas.microsoft.com/office/powerpoint/2010/main" val="731829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985" y="340122"/>
            <a:ext cx="7362196" cy="1508760"/>
          </a:xfrm>
        </p:spPr>
        <p:txBody>
          <a:bodyPr/>
          <a:lstStyle/>
          <a:p>
            <a:r>
              <a:rPr lang="en-US" dirty="0" smtClean="0"/>
              <a:t>Sample preassessment</a:t>
            </a:r>
            <a:endParaRPr lang="en-US" dirty="0"/>
          </a:p>
        </p:txBody>
      </p:sp>
      <p:pic>
        <p:nvPicPr>
          <p:cNvPr id="3" name="Content Placeholder 2"/>
          <p:cNvPicPr>
            <a:picLocks noGrp="1" noChangeAspect="1"/>
          </p:cNvPicPr>
          <p:nvPr>
            <p:ph sz="half" idx="2"/>
          </p:nvPr>
        </p:nvPicPr>
        <p:blipFill rotWithShape="1">
          <a:blip r:embed="rId3"/>
          <a:srcRect l="2926" t="60953" r="2767"/>
          <a:stretch/>
        </p:blipFill>
        <p:spPr>
          <a:xfrm rot="249112">
            <a:off x="6281444" y="2972973"/>
            <a:ext cx="5531813" cy="2874060"/>
          </a:xfrm>
          <a:prstGeom prst="rect">
            <a:avLst/>
          </a:prstGeom>
        </p:spPr>
      </p:pic>
      <p:pic>
        <p:nvPicPr>
          <p:cNvPr id="2050" name="Picture 2" descr="http://www.corwin.com/upm-data/product/39094_Laud_Formative_Math_72ppiRGB_150pixw.jpg"/>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bwMode="auto">
          <a:xfrm>
            <a:off x="9279924" y="228911"/>
            <a:ext cx="1980333" cy="2587634"/>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2"/>
          <p:cNvPicPr>
            <a:picLocks noChangeAspect="1"/>
          </p:cNvPicPr>
          <p:nvPr/>
        </p:nvPicPr>
        <p:blipFill rotWithShape="1">
          <a:blip r:embed="rId3"/>
          <a:srcRect t="4357" r="6367" b="39177"/>
          <a:stretch/>
        </p:blipFill>
        <p:spPr>
          <a:xfrm rot="249112">
            <a:off x="364751" y="2171404"/>
            <a:ext cx="5551497" cy="4200960"/>
          </a:xfrm>
          <a:prstGeom prst="rect">
            <a:avLst/>
          </a:prstGeom>
        </p:spPr>
      </p:pic>
    </p:spTree>
    <p:extLst>
      <p:ext uri="{BB962C8B-B14F-4D97-AF65-F5344CB8AC3E}">
        <p14:creationId xmlns:p14="http://schemas.microsoft.com/office/powerpoint/2010/main" val="32434910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RTI and More…</a:t>
            </a:r>
            <a:endParaRPr lang="en-US" dirty="0"/>
          </a:p>
        </p:txBody>
      </p:sp>
      <p:pic>
        <p:nvPicPr>
          <p:cNvPr id="9" name="Content Placeholder 8"/>
          <p:cNvPicPr>
            <a:picLocks noGrp="1" noChangeAspect="1"/>
          </p:cNvPicPr>
          <p:nvPr>
            <p:ph sz="half" idx="2"/>
          </p:nvPr>
        </p:nvPicPr>
        <p:blipFill>
          <a:blip r:embed="rId2"/>
          <a:stretch>
            <a:fillRect/>
          </a:stretch>
        </p:blipFill>
        <p:spPr>
          <a:xfrm>
            <a:off x="5452265" y="377191"/>
            <a:ext cx="5820484" cy="6262920"/>
          </a:xfrm>
          <a:prstGeom prst="rect">
            <a:avLst/>
          </a:prstGeom>
        </p:spPr>
      </p:pic>
      <p:pic>
        <p:nvPicPr>
          <p:cNvPr id="5122" name="Picture 2" descr="Common Core Mathematics in a PLC at Work™, Grades 6–8"/>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625829" y="2048487"/>
            <a:ext cx="2915302" cy="4169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5982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Fraction resources</a:t>
            </a:r>
            <a:endParaRPr lang="en-US" dirty="0"/>
          </a:p>
        </p:txBody>
      </p:sp>
      <p:pic>
        <p:nvPicPr>
          <p:cNvPr id="1026" name="Picture 2" descr="http://www-fp.pearsonhighered.com/bigcovers/0132824868.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745718" y="2161909"/>
            <a:ext cx="3332987" cy="43109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walmartimages.com/i/p/97/80/80/77/54/9780807754856_500X500.jpg"/>
          <p:cNvPicPr>
            <a:picLocks noChangeAspect="1" noChangeArrowheads="1"/>
          </p:cNvPicPr>
          <p:nvPr/>
        </p:nvPicPr>
        <p:blipFill rotWithShape="1">
          <a:blip r:embed="rId4"/>
          <a:srcRect/>
          <a:stretch/>
        </p:blipFill>
        <p:spPr bwMode="auto">
          <a:xfrm>
            <a:off x="890337" y="-1576138"/>
            <a:ext cx="3284621" cy="405263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walmartimages.com/i/p/97/80/80/77/54/9780807754856_500X500.jpg"/>
          <p:cNvPicPr>
            <a:picLocks noGrp="1" noChangeAspect="1" noChangeArrowheads="1"/>
          </p:cNvPicPr>
          <p:nvPr>
            <p:ph sz="half" idx="2"/>
          </p:nvPr>
        </p:nvPicPr>
        <p:blipFill rotWithShape="1">
          <a:blip r:embed="rId5" cstate="print">
            <a:extLst>
              <a:ext uri="{28A0092B-C50C-407E-A947-70E740481C1C}">
                <a14:useLocalDpi xmlns:a14="http://schemas.microsoft.com/office/drawing/2010/main" val="0"/>
              </a:ext>
            </a:extLst>
          </a:blip>
          <a:srcRect t="-407"/>
          <a:stretch/>
        </p:blipFill>
        <p:spPr bwMode="auto">
          <a:xfrm>
            <a:off x="8808023" y="2161909"/>
            <a:ext cx="2923674" cy="425902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eaieducation.com/images/products/503948_M.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954804" y="2161909"/>
            <a:ext cx="3073373" cy="4310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053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meaning of fractions</a:t>
            </a:r>
            <a:endParaRPr lang="en-US" dirty="0"/>
          </a:p>
        </p:txBody>
      </p:sp>
      <p:sp>
        <p:nvSpPr>
          <p:cNvPr id="2" name="Text Placeholder 1"/>
          <p:cNvSpPr>
            <a:spLocks noGrp="1"/>
          </p:cNvSpPr>
          <p:nvPr>
            <p:ph type="body" idx="1"/>
          </p:nvPr>
        </p:nvSpPr>
        <p:spPr/>
        <p:txBody>
          <a:bodyPr/>
          <a:lstStyle/>
          <a:p>
            <a:endParaRPr lang="en-US"/>
          </a:p>
        </p:txBody>
      </p:sp>
      <p:pic>
        <p:nvPicPr>
          <p:cNvPr id="4"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alarm clocks, alarms, clocks, households, time 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8" descr="dining, dinners, eating, food, households, lunches, meals, pizza cutters, pizzas, supp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0" descr="School supplies,  a ru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1176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Developing effective fractions instruction in kindergarten </a:t>
            </a:r>
            <a:br>
              <a:rPr lang="en-US" dirty="0" smtClean="0"/>
            </a:br>
            <a:r>
              <a:rPr lang="en-US" dirty="0" smtClean="0"/>
              <a:t>through 8</a:t>
            </a:r>
            <a:r>
              <a:rPr lang="en-US" baseline="30000" dirty="0" smtClean="0"/>
              <a:t>th</a:t>
            </a:r>
            <a:r>
              <a:rPr lang="en-US" dirty="0" smtClean="0"/>
              <a:t> grade</a:t>
            </a:r>
            <a:endParaRPr lang="en-US" dirty="0"/>
          </a:p>
        </p:txBody>
      </p:sp>
      <p:sp>
        <p:nvSpPr>
          <p:cNvPr id="3" name="Content Placeholder 2"/>
          <p:cNvSpPr>
            <a:spLocks noGrp="1"/>
          </p:cNvSpPr>
          <p:nvPr>
            <p:ph idx="1"/>
          </p:nvPr>
        </p:nvSpPr>
        <p:spPr>
          <a:xfrm>
            <a:off x="1202919" y="2011679"/>
            <a:ext cx="9784080" cy="4458131"/>
          </a:xfrm>
        </p:spPr>
        <p:txBody>
          <a:bodyPr>
            <a:normAutofit fontScale="92500" lnSpcReduction="10000"/>
          </a:bodyPr>
          <a:lstStyle/>
          <a:p>
            <a:pPr marL="0" indent="0">
              <a:buNone/>
            </a:pPr>
            <a:r>
              <a:rPr lang="en-US" dirty="0" smtClean="0"/>
              <a:t>Recommendations</a:t>
            </a:r>
          </a:p>
          <a:p>
            <a:pPr marL="457200" indent="-457200">
              <a:buFont typeface="+mj-lt"/>
              <a:buAutoNum type="arabicPeriod"/>
            </a:pPr>
            <a:r>
              <a:rPr lang="en-US" dirty="0" smtClean="0"/>
              <a:t>Build on students’ informal understanding of sharing and proportionality to develop initial fraction concepts.</a:t>
            </a:r>
          </a:p>
          <a:p>
            <a:pPr marL="457200" indent="-457200">
              <a:buFont typeface="+mj-lt"/>
              <a:buAutoNum type="arabicPeriod"/>
            </a:pPr>
            <a:r>
              <a:rPr lang="en-US" b="1" dirty="0" smtClean="0">
                <a:solidFill>
                  <a:schemeClr val="accent1">
                    <a:lumMod val="60000"/>
                    <a:lumOff val="40000"/>
                  </a:schemeClr>
                </a:solidFill>
              </a:rPr>
              <a:t>Help students recognize that fractions are numbers and that they expand the number system beyond whole numbers. Use number lines as a central representational tool in teaching this and other fraction concepts from the early grades onward.</a:t>
            </a:r>
          </a:p>
          <a:p>
            <a:pPr marL="457200" indent="-457200">
              <a:buFont typeface="+mj-lt"/>
              <a:buAutoNum type="arabicPeriod"/>
            </a:pPr>
            <a:r>
              <a:rPr lang="en-US" dirty="0" smtClean="0">
                <a:solidFill>
                  <a:schemeClr val="accent1">
                    <a:lumMod val="40000"/>
                    <a:lumOff val="60000"/>
                  </a:schemeClr>
                </a:solidFill>
              </a:rPr>
              <a:t>Help students understand why procedures for computations with fractions make sense</a:t>
            </a:r>
            <a:r>
              <a:rPr lang="en-US" dirty="0" smtClean="0"/>
              <a:t>.</a:t>
            </a:r>
          </a:p>
          <a:p>
            <a:pPr marL="457200" indent="-457200">
              <a:buFont typeface="+mj-lt"/>
              <a:buAutoNum type="arabicPeriod"/>
            </a:pPr>
            <a:r>
              <a:rPr lang="en-US" dirty="0" smtClean="0"/>
              <a:t>Develop students’ conceptual understanding of strategies for solving ratio, rate, and proportion problems before exposing them to cross-multiplication as  a procedure to use to solve such problems.</a:t>
            </a:r>
          </a:p>
          <a:p>
            <a:pPr marL="457200" indent="-457200">
              <a:buFont typeface="+mj-lt"/>
              <a:buAutoNum type="arabicPeriod"/>
            </a:pPr>
            <a:r>
              <a:rPr lang="en-US" dirty="0" smtClean="0"/>
              <a:t>Professional development programs should place a high priority on improving teachers’ understanding of fractions and of how to teach them. </a:t>
            </a:r>
            <a:endParaRPr lang="en-US" dirty="0"/>
          </a:p>
        </p:txBody>
      </p:sp>
      <p:pic>
        <p:nvPicPr>
          <p:cNvPr id="5" name="Picture 4"/>
          <p:cNvPicPr>
            <a:picLocks noChangeAspect="1"/>
          </p:cNvPicPr>
          <p:nvPr/>
        </p:nvPicPr>
        <p:blipFill>
          <a:blip r:embed="rId3"/>
          <a:stretch>
            <a:fillRect/>
          </a:stretch>
        </p:blipFill>
        <p:spPr>
          <a:xfrm>
            <a:off x="10309345" y="151268"/>
            <a:ext cx="1692868" cy="2194890"/>
          </a:xfrm>
          <a:prstGeom prst="rect">
            <a:avLst/>
          </a:prstGeom>
        </p:spPr>
      </p:pic>
    </p:spTree>
    <p:extLst>
      <p:ext uri="{BB962C8B-B14F-4D97-AF65-F5344CB8AC3E}">
        <p14:creationId xmlns:p14="http://schemas.microsoft.com/office/powerpoint/2010/main" val="25998566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Meaning of fractions</a:t>
            </a:r>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1678020" y="2011680"/>
                <a:ext cx="1333698" cy="39896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3800" i="1" smtClean="0">
                              <a:latin typeface="Cambria Math" panose="02040503050406030204" pitchFamily="18" charset="0"/>
                            </a:rPr>
                          </m:ctrlPr>
                        </m:fPr>
                        <m:num>
                          <m:r>
                            <a:rPr lang="en-US" sz="13800" b="0" i="1" smtClean="0">
                              <a:latin typeface="Cambria Math" panose="02040503050406030204" pitchFamily="18" charset="0"/>
                            </a:rPr>
                            <m:t>3</m:t>
                          </m:r>
                        </m:num>
                        <m:den>
                          <m:r>
                            <a:rPr lang="en-US" sz="13800" b="0" i="1" smtClean="0">
                              <a:latin typeface="Cambria Math" panose="02040503050406030204" pitchFamily="18" charset="0"/>
                            </a:rPr>
                            <m:t>8</m:t>
                          </m:r>
                        </m:den>
                      </m:f>
                    </m:oMath>
                  </m:oMathPara>
                </a14:m>
                <a:endParaRPr lang="en-US" sz="7200" dirty="0"/>
              </a:p>
            </p:txBody>
          </p:sp>
        </mc:Choice>
        <mc:Fallback xmlns="">
          <p:sp>
            <p:nvSpPr>
              <p:cNvPr id="3" name="TextBox 2"/>
              <p:cNvSpPr txBox="1">
                <a:spLocks noRot="1" noChangeAspect="1" noMove="1" noResize="1" noEditPoints="1" noAdjustHandles="1" noChangeArrowheads="1" noChangeShapeType="1" noTextEdit="1"/>
              </p:cNvSpPr>
              <p:nvPr/>
            </p:nvSpPr>
            <p:spPr>
              <a:xfrm>
                <a:off x="1678020" y="2011680"/>
                <a:ext cx="1333698" cy="3989682"/>
              </a:xfrm>
              <a:prstGeom prst="rect">
                <a:avLst/>
              </a:prstGeom>
              <a:blipFill rotWithShape="0">
                <a:blip r:embed="rId3"/>
                <a:stretch>
                  <a:fillRect/>
                </a:stretch>
              </a:blipFill>
            </p:spPr>
            <p:txBody>
              <a:bodyPr/>
              <a:lstStyle/>
              <a:p>
                <a:r>
                  <a:rPr lang="en-US">
                    <a:noFill/>
                  </a:rPr>
                  <a:t> </a:t>
                </a:r>
              </a:p>
            </p:txBody>
          </p:sp>
        </mc:Fallback>
      </mc:AlternateContent>
      <p:pic>
        <p:nvPicPr>
          <p:cNvPr id="9" name="Picture 18" descr="dining, dinners, eating, food, households, lunches, meals, pizza cutters, pizzas, suppe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2223" y="275508"/>
            <a:ext cx="1526095" cy="1526095"/>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6"/>
          <p:cNvSpPr>
            <a:spLocks noGrp="1"/>
          </p:cNvSpPr>
          <p:nvPr>
            <p:ph sz="half" idx="2"/>
          </p:nvPr>
        </p:nvSpPr>
        <p:spPr>
          <a:xfrm>
            <a:off x="5567451" y="2068830"/>
            <a:ext cx="4754880" cy="4206240"/>
          </a:xfrm>
        </p:spPr>
        <p:txBody>
          <a:bodyPr>
            <a:noAutofit/>
          </a:bodyPr>
          <a:lstStyle/>
          <a:p>
            <a:pPr marL="0" indent="0" algn="ctr">
              <a:buNone/>
            </a:pPr>
            <a:r>
              <a:rPr lang="en-US" sz="8000" dirty="0" smtClean="0"/>
              <a:t>What does this number mean?</a:t>
            </a:r>
            <a:endParaRPr lang="en-US" sz="8000" dirty="0"/>
          </a:p>
        </p:txBody>
      </p:sp>
    </p:spTree>
    <p:extLst>
      <p:ext uri="{BB962C8B-B14F-4D97-AF65-F5344CB8AC3E}">
        <p14:creationId xmlns:p14="http://schemas.microsoft.com/office/powerpoint/2010/main" val="3444562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itle 4"/>
              <p:cNvSpPr>
                <a:spLocks noGrp="1"/>
              </p:cNvSpPr>
              <p:nvPr>
                <p:ph type="title"/>
              </p:nvPr>
            </p:nvSpPr>
            <p:spPr/>
            <p:txBody>
              <a:bodyPr/>
              <a:lstStyle/>
              <a:p>
                <a:pPr algn="ctr"/>
                <a:r>
                  <a:rPr lang="en-US" sz="5400" dirty="0" smtClean="0"/>
                  <a:t>Circle</a:t>
                </a:r>
                <a:r>
                  <a:rPr lang="en-US" sz="7200" dirty="0" smtClean="0"/>
                  <a:t>  </a:t>
                </a:r>
                <a14:m>
                  <m:oMath xmlns:m="http://schemas.openxmlformats.org/officeDocument/2006/math">
                    <m:f>
                      <m:fPr>
                        <m:ctrlPr>
                          <a:rPr lang="en-US" sz="7200" i="1" smtClean="0">
                            <a:latin typeface="Cambria Math" panose="02040503050406030204" pitchFamily="18" charset="0"/>
                          </a:rPr>
                        </m:ctrlPr>
                      </m:fPr>
                      <m:num>
                        <m:r>
                          <a:rPr lang="en-US" sz="7200" b="0" i="1" smtClean="0">
                            <a:latin typeface="Cambria Math" panose="02040503050406030204" pitchFamily="18" charset="0"/>
                          </a:rPr>
                          <m:t>3</m:t>
                        </m:r>
                      </m:num>
                      <m:den>
                        <m:r>
                          <a:rPr lang="en-US" sz="7200" b="0" i="1" smtClean="0">
                            <a:latin typeface="Cambria Math" panose="02040503050406030204" pitchFamily="18" charset="0"/>
                          </a:rPr>
                          <m:t>8</m:t>
                        </m:r>
                      </m:den>
                    </m:f>
                  </m:oMath>
                </a14:m>
                <a:r>
                  <a:rPr lang="en-US" dirty="0" smtClean="0"/>
                  <a:t>  </a:t>
                </a:r>
                <a:r>
                  <a:rPr lang="en-US" sz="5400" dirty="0" smtClean="0"/>
                  <a:t>of the triangles</a:t>
                </a:r>
                <a:endParaRPr lang="en-US" dirty="0"/>
              </a:p>
            </p:txBody>
          </p:sp>
        </mc:Choice>
        <mc:Fallback xmlns="">
          <p:sp>
            <p:nvSpPr>
              <p:cNvPr id="5" name="Title 4"/>
              <p:cNvSpPr>
                <a:spLocks noGrp="1" noRot="1" noChangeAspect="1" noMove="1" noResize="1" noEditPoints="1" noAdjustHandles="1" noChangeArrowheads="1" noChangeShapeType="1" noTextEdit="1"/>
              </p:cNvSpPr>
              <p:nvPr>
                <p:ph type="title"/>
              </p:nvPr>
            </p:nvSpPr>
            <p:spPr>
              <a:blipFill rotWithShape="0">
                <a:blip r:embed="rId2"/>
                <a:stretch>
                  <a:fillRect b="-6478"/>
                </a:stretch>
              </a:blipFill>
            </p:spPr>
            <p:txBody>
              <a:bodyPr/>
              <a:lstStyle/>
              <a:p>
                <a:r>
                  <a:rPr lang="en-US">
                    <a:noFill/>
                  </a:rPr>
                  <a:t> </a:t>
                </a:r>
              </a:p>
            </p:txBody>
          </p:sp>
        </mc:Fallback>
      </mc:AlternateContent>
      <p:pic>
        <p:nvPicPr>
          <p:cNvPr id="7" name="Content Placeholder 6"/>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a:xfrm>
            <a:off x="2514600" y="2674620"/>
            <a:ext cx="7383779" cy="2766060"/>
          </a:xfrm>
          <a:prstGeom prst="rect">
            <a:avLst/>
          </a:prstGeom>
          <a:ln>
            <a:noFill/>
            <a:prstDash val="dashDot"/>
          </a:ln>
        </p:spPr>
      </p:pic>
    </p:spTree>
    <p:extLst>
      <p:ext uri="{BB962C8B-B14F-4D97-AF65-F5344CB8AC3E}">
        <p14:creationId xmlns:p14="http://schemas.microsoft.com/office/powerpoint/2010/main" val="11456355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a:t>
            </a:r>
            <a:r>
              <a:rPr lang="en-US" baseline="30000" dirty="0" smtClean="0"/>
              <a:t>th</a:t>
            </a:r>
            <a:r>
              <a:rPr lang="en-US" dirty="0" smtClean="0"/>
              <a:t> Grade students</a:t>
            </a:r>
            <a:endParaRPr lang="en-US" dirty="0"/>
          </a:p>
        </p:txBody>
      </p:sp>
      <p:pic>
        <p:nvPicPr>
          <p:cNvPr id="5" name="Content Placeholder 4"/>
          <p:cNvPicPr>
            <a:picLocks noGrp="1" noChangeAspect="1"/>
          </p:cNvPicPr>
          <p:nvPr>
            <p:ph idx="1"/>
          </p:nvPr>
        </p:nvPicPr>
        <p:blipFill>
          <a:blip r:embed="rId3"/>
          <a:stretch>
            <a:fillRect/>
          </a:stretch>
        </p:blipFill>
        <p:spPr>
          <a:xfrm rot="972176">
            <a:off x="7327717" y="2581328"/>
            <a:ext cx="4334012" cy="1922763"/>
          </a:xfrm>
          <a:prstGeom prst="rect">
            <a:avLst/>
          </a:prstGeom>
        </p:spPr>
      </p:pic>
      <p:pic>
        <p:nvPicPr>
          <p:cNvPr id="4" name="Picture 16" descr="board games, chess, chesspieces, games, households, leis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95204" y="266963"/>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5"/>
          <a:stretch>
            <a:fillRect/>
          </a:stretch>
        </p:blipFill>
        <p:spPr>
          <a:xfrm>
            <a:off x="6321784" y="284176"/>
            <a:ext cx="3287832" cy="1408700"/>
          </a:xfrm>
          <a:prstGeom prst="rect">
            <a:avLst/>
          </a:prstGeom>
        </p:spPr>
      </p:pic>
      <p:pic>
        <p:nvPicPr>
          <p:cNvPr id="7" name="Picture 6"/>
          <p:cNvPicPr>
            <a:picLocks noChangeAspect="1"/>
          </p:cNvPicPr>
          <p:nvPr/>
        </p:nvPicPr>
        <p:blipFill>
          <a:blip r:embed="rId6"/>
          <a:stretch>
            <a:fillRect/>
          </a:stretch>
        </p:blipFill>
        <p:spPr>
          <a:xfrm rot="20419827">
            <a:off x="552459" y="2657962"/>
            <a:ext cx="4143375" cy="1857375"/>
          </a:xfrm>
          <a:prstGeom prst="rect">
            <a:avLst/>
          </a:prstGeom>
        </p:spPr>
      </p:pic>
      <p:pic>
        <p:nvPicPr>
          <p:cNvPr id="8" name="Picture 7"/>
          <p:cNvPicPr>
            <a:picLocks noChangeAspect="1"/>
          </p:cNvPicPr>
          <p:nvPr/>
        </p:nvPicPr>
        <p:blipFill rotWithShape="1">
          <a:blip r:embed="rId7"/>
          <a:srcRect l="5433" t="5767" r="5080" b="8508"/>
          <a:stretch/>
        </p:blipFill>
        <p:spPr>
          <a:xfrm>
            <a:off x="3767309" y="4453606"/>
            <a:ext cx="4176584" cy="1853513"/>
          </a:xfrm>
          <a:prstGeom prst="rect">
            <a:avLst/>
          </a:prstGeom>
        </p:spPr>
      </p:pic>
    </p:spTree>
    <p:extLst>
      <p:ext uri="{BB962C8B-B14F-4D97-AF65-F5344CB8AC3E}">
        <p14:creationId xmlns:p14="http://schemas.microsoft.com/office/powerpoint/2010/main" val="360013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Meaning of fractions</a:t>
            </a:r>
            <a:endParaRPr lang="en-US" dirty="0"/>
          </a:p>
        </p:txBody>
      </p:sp>
      <p:sp>
        <p:nvSpPr>
          <p:cNvPr id="6" name="Content Placeholder 5"/>
          <p:cNvSpPr>
            <a:spLocks noGrp="1"/>
          </p:cNvSpPr>
          <p:nvPr>
            <p:ph sz="half" idx="2"/>
          </p:nvPr>
        </p:nvSpPr>
        <p:spPr>
          <a:xfrm>
            <a:off x="5101389" y="2011680"/>
            <a:ext cx="5883882" cy="4206240"/>
          </a:xfrm>
        </p:spPr>
        <p:txBody>
          <a:bodyPr>
            <a:normAutofit lnSpcReduction="10000"/>
          </a:bodyPr>
          <a:lstStyle/>
          <a:p>
            <a:r>
              <a:rPr lang="en-US" sz="3600" dirty="0" smtClean="0"/>
              <a:t>The top number counts.</a:t>
            </a:r>
          </a:p>
          <a:p>
            <a:endParaRPr lang="en-US" sz="3600" dirty="0" smtClean="0"/>
          </a:p>
          <a:p>
            <a:r>
              <a:rPr lang="en-US" sz="3600" dirty="0" smtClean="0"/>
              <a:t>The bottom number tells what is counted.</a:t>
            </a:r>
          </a:p>
          <a:p>
            <a:endParaRPr lang="en-US" sz="3600" dirty="0" smtClean="0"/>
          </a:p>
          <a:p>
            <a:r>
              <a:rPr lang="en-US" sz="3600" dirty="0" smtClean="0"/>
              <a:t>Together they represent one number.</a:t>
            </a:r>
          </a:p>
          <a:p>
            <a:pPr marL="0" indent="0">
              <a:buNone/>
            </a:pPr>
            <a:endParaRPr lang="en-US" sz="3600" dirty="0" smtClean="0"/>
          </a:p>
          <a:p>
            <a:endParaRPr lang="en-US" sz="3600" dirty="0" smtClean="0"/>
          </a:p>
          <a:p>
            <a:endParaRPr lang="en-US" sz="3600" dirty="0"/>
          </a:p>
        </p:txBody>
      </p:sp>
      <p:pic>
        <p:nvPicPr>
          <p:cNvPr id="4" name="Picture 16" descr="board games, chess, chesspieces, games, households, leis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6140" y="266963"/>
            <a:ext cx="1525973" cy="15259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1678020" y="2011680"/>
                <a:ext cx="1333698" cy="39896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13800" i="1" smtClean="0">
                              <a:latin typeface="Cambria Math" panose="02040503050406030204" pitchFamily="18" charset="0"/>
                            </a:rPr>
                          </m:ctrlPr>
                        </m:fPr>
                        <m:num>
                          <m:r>
                            <a:rPr lang="en-US" sz="13800" b="0" i="1" smtClean="0">
                              <a:latin typeface="Cambria Math" panose="02040503050406030204" pitchFamily="18" charset="0"/>
                            </a:rPr>
                            <m:t>3</m:t>
                          </m:r>
                        </m:num>
                        <m:den>
                          <m:r>
                            <a:rPr lang="en-US" sz="13800" b="0" i="1" smtClean="0">
                              <a:latin typeface="Cambria Math" panose="02040503050406030204" pitchFamily="18" charset="0"/>
                            </a:rPr>
                            <m:t>8</m:t>
                          </m:r>
                        </m:den>
                      </m:f>
                    </m:oMath>
                  </m:oMathPara>
                </a14:m>
                <a:endParaRPr lang="en-US" sz="7200" dirty="0"/>
              </a:p>
            </p:txBody>
          </p:sp>
        </mc:Choice>
        <mc:Fallback xmlns="">
          <p:sp>
            <p:nvSpPr>
              <p:cNvPr id="3" name="TextBox 2"/>
              <p:cNvSpPr txBox="1">
                <a:spLocks noRot="1" noChangeAspect="1" noMove="1" noResize="1" noEditPoints="1" noAdjustHandles="1" noChangeArrowheads="1" noChangeShapeType="1" noTextEdit="1"/>
              </p:cNvSpPr>
              <p:nvPr/>
            </p:nvSpPr>
            <p:spPr>
              <a:xfrm>
                <a:off x="1678020" y="2011680"/>
                <a:ext cx="1333698" cy="3989682"/>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37501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Models for fractions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2829906"/>
              </p:ext>
            </p:extLst>
          </p:nvPr>
        </p:nvGraphicFramePr>
        <p:xfrm>
          <a:off x="358217" y="2011363"/>
          <a:ext cx="11453568" cy="4314965"/>
        </p:xfrm>
        <a:graphic>
          <a:graphicData uri="http://schemas.openxmlformats.org/drawingml/2006/table">
            <a:tbl>
              <a:tblPr firstRow="1" bandRow="1">
                <a:tableStyleId>{7E9639D4-E3E2-4D34-9284-5A2195B3D0D7}</a:tableStyleId>
              </a:tblPr>
              <a:tblGrid>
                <a:gridCol w="3817856"/>
                <a:gridCol w="3817856"/>
                <a:gridCol w="3817856"/>
              </a:tblGrid>
              <a:tr h="370840">
                <a:tc>
                  <a:txBody>
                    <a:bodyPr/>
                    <a:lstStyle/>
                    <a:p>
                      <a:pPr algn="ctr"/>
                      <a:r>
                        <a:rPr lang="en-US" dirty="0" smtClean="0"/>
                        <a:t>Area</a:t>
                      </a:r>
                      <a:endParaRPr lang="en-US" dirty="0"/>
                    </a:p>
                  </a:txBody>
                  <a:tcPr/>
                </a:tc>
                <a:tc>
                  <a:txBody>
                    <a:bodyPr/>
                    <a:lstStyle/>
                    <a:p>
                      <a:pPr algn="ctr"/>
                      <a:r>
                        <a:rPr lang="en-US" dirty="0" smtClean="0"/>
                        <a:t>Length</a:t>
                      </a:r>
                      <a:endParaRPr lang="en-US" dirty="0"/>
                    </a:p>
                  </a:txBody>
                  <a:tcPr/>
                </a:tc>
                <a:tc>
                  <a:txBody>
                    <a:bodyPr/>
                    <a:lstStyle/>
                    <a:p>
                      <a:pPr algn="ctr"/>
                      <a:r>
                        <a:rPr lang="en-US" dirty="0" smtClean="0"/>
                        <a:t>Set</a:t>
                      </a:r>
                      <a:endParaRPr lang="en-US" dirty="0"/>
                    </a:p>
                  </a:txBody>
                  <a:tcPr/>
                </a:tc>
              </a:tr>
              <a:tr h="2755405">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dirty="0" smtClean="0"/>
                        <a:t>Whole =</a:t>
                      </a:r>
                      <a:r>
                        <a:rPr lang="en-US" baseline="0" dirty="0" smtClean="0"/>
                        <a:t> area of defined region</a:t>
                      </a:r>
                    </a:p>
                    <a:p>
                      <a:r>
                        <a:rPr lang="en-US" baseline="0" dirty="0" smtClean="0"/>
                        <a:t>Parts = equal areas</a:t>
                      </a:r>
                    </a:p>
                    <a:p>
                      <a:r>
                        <a:rPr lang="en-US" baseline="0" dirty="0" smtClean="0"/>
                        <a:t>Fraction = part of area covered</a:t>
                      </a:r>
                    </a:p>
                    <a:p>
                      <a:endParaRPr lang="en-US" dirty="0"/>
                    </a:p>
                  </a:txBody>
                  <a:tcPr/>
                </a:tc>
                <a:tc>
                  <a:txBody>
                    <a:bodyPr/>
                    <a:lstStyle/>
                    <a:p>
                      <a:r>
                        <a:rPr lang="en-US" dirty="0" smtClean="0"/>
                        <a:t>Whole =</a:t>
                      </a:r>
                      <a:r>
                        <a:rPr lang="en-US" baseline="0" dirty="0" smtClean="0"/>
                        <a:t> Unit of distance or length</a:t>
                      </a:r>
                    </a:p>
                    <a:p>
                      <a:r>
                        <a:rPr lang="en-US" baseline="0" dirty="0" smtClean="0"/>
                        <a:t>Parts = equal distances or lengths</a:t>
                      </a:r>
                    </a:p>
                    <a:p>
                      <a:r>
                        <a:rPr lang="en-US" baseline="0" dirty="0" smtClean="0"/>
                        <a:t>Fraction = location in relation to other points on the line</a:t>
                      </a:r>
                      <a:endParaRPr lang="en-US" dirty="0"/>
                    </a:p>
                  </a:txBody>
                  <a:tcPr/>
                </a:tc>
                <a:tc>
                  <a:txBody>
                    <a:bodyPr/>
                    <a:lstStyle/>
                    <a:p>
                      <a:r>
                        <a:rPr lang="en-US" dirty="0" smtClean="0"/>
                        <a:t>Whole = one set</a:t>
                      </a:r>
                    </a:p>
                    <a:p>
                      <a:r>
                        <a:rPr lang="en-US" dirty="0" smtClean="0"/>
                        <a:t>Parts = equal number of objects</a:t>
                      </a:r>
                    </a:p>
                    <a:p>
                      <a:r>
                        <a:rPr lang="en-US" dirty="0" smtClean="0"/>
                        <a:t>Fraction</a:t>
                      </a:r>
                      <a:r>
                        <a:rPr lang="en-US" baseline="0" dirty="0" smtClean="0"/>
                        <a:t> = the count of objects in the subset</a:t>
                      </a:r>
                      <a:endParaRPr lang="en-US" dirty="0"/>
                    </a:p>
                  </a:txBody>
                  <a:tcPr/>
                </a:tc>
              </a:tr>
            </a:tbl>
          </a:graphicData>
        </a:graphic>
      </p:graphicFrame>
      <p:pic>
        <p:nvPicPr>
          <p:cNvPr id="8" name="Picture 18" descr="dining, dinners, eating, food, households, lunches, meals, pizza cutters, pizzas, supper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2358" y="2527092"/>
            <a:ext cx="1172113" cy="11721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Piece of chocolate coming off of a candy ba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1003" y="2527092"/>
            <a:ext cx="1172113" cy="11721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alarm clocks, alarms, clocks, households, time piec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4453" y="3848725"/>
            <a:ext cx="1169271" cy="11692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8" descr="Squares of fabric being sewn into a quil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81003" y="3848725"/>
            <a:ext cx="1169271" cy="116927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0" descr="School supplies,  a rule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32833" y="3085677"/>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board games, chess, chesspieces, games, households, leisur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239448" y="3085677"/>
            <a:ext cx="1525973" cy="152597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689863" y="1295218"/>
            <a:ext cx="2810192" cy="369332"/>
          </a:xfrm>
          <a:prstGeom prst="rect">
            <a:avLst/>
          </a:prstGeom>
        </p:spPr>
        <p:txBody>
          <a:bodyPr wrap="none">
            <a:spAutoFit/>
          </a:bodyPr>
          <a:lstStyle/>
          <a:p>
            <a:pPr algn="r">
              <a:buNone/>
            </a:pPr>
            <a:r>
              <a:rPr lang="en-US" dirty="0">
                <a:solidFill>
                  <a:schemeClr val="bg2"/>
                </a:solidFill>
              </a:rPr>
              <a:t>Petit, Laird, Marsden (2010)</a:t>
            </a:r>
          </a:p>
        </p:txBody>
      </p:sp>
    </p:spTree>
    <p:extLst>
      <p:ext uri="{BB962C8B-B14F-4D97-AF65-F5344CB8AC3E}">
        <p14:creationId xmlns:p14="http://schemas.microsoft.com/office/powerpoint/2010/main" val="4125292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94155" y="4939174"/>
            <a:ext cx="2805726" cy="15710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lstStyle/>
          <a:p>
            <a:r>
              <a:rPr lang="en-US" dirty="0" smtClean="0"/>
              <a:t>Finding the missing pieces</a:t>
            </a:r>
            <a:endParaRPr lang="en-US" dirty="0"/>
          </a:p>
        </p:txBody>
      </p:sp>
      <p:sp>
        <p:nvSpPr>
          <p:cNvPr id="3" name="Subtitle 2"/>
          <p:cNvSpPr>
            <a:spLocks noGrp="1"/>
          </p:cNvSpPr>
          <p:nvPr>
            <p:ph type="subTitle" idx="1"/>
          </p:nvPr>
        </p:nvSpPr>
        <p:spPr>
          <a:xfrm>
            <a:off x="1524000" y="3996250"/>
            <a:ext cx="9144000" cy="2253721"/>
          </a:xfrm>
        </p:spPr>
        <p:txBody>
          <a:bodyPr>
            <a:normAutofit/>
          </a:bodyPr>
          <a:lstStyle/>
          <a:p>
            <a:r>
              <a:rPr lang="en-US" sz="4000" dirty="0" smtClean="0"/>
              <a:t>Middle Grades Fractions</a:t>
            </a:r>
          </a:p>
          <a:p>
            <a:r>
              <a:rPr lang="en-US" sz="4000" dirty="0" smtClean="0"/>
              <a:t>Jeanne Simpson</a:t>
            </a:r>
          </a:p>
          <a:p>
            <a:r>
              <a:rPr lang="en-US" sz="4000" dirty="0" smtClean="0"/>
              <a:t>NCTM 2014</a:t>
            </a:r>
            <a:endParaRPr lang="en-US" sz="4000" dirty="0"/>
          </a:p>
        </p:txBody>
      </p:sp>
      <p:pic>
        <p:nvPicPr>
          <p:cNvPr id="1032"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alarm clocks, alarms, clocks, households, time 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dining, dinners, eating, food, households, lunches, meals, pizza cutters, pizzas, supp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School supplies,  a ru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027445" y="4939174"/>
            <a:ext cx="2809879" cy="1571019"/>
          </a:xfrm>
          <a:prstGeom prst="rect">
            <a:avLst/>
          </a:prstGeom>
        </p:spPr>
      </p:pic>
      <p:pic>
        <p:nvPicPr>
          <p:cNvPr id="15" name="Picture 14" descr="UAH_4c_blueblk.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06713" y="5212230"/>
            <a:ext cx="2580610" cy="1024905"/>
          </a:xfrm>
          <a:prstGeom prst="rect">
            <a:avLst/>
          </a:prstGeom>
        </p:spPr>
      </p:pic>
    </p:spTree>
    <p:extLst>
      <p:ext uri="{BB962C8B-B14F-4D97-AF65-F5344CB8AC3E}">
        <p14:creationId xmlns:p14="http://schemas.microsoft.com/office/powerpoint/2010/main" val="1358280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Partitioning</a:t>
            </a:r>
            <a:endParaRPr lang="en-US" dirty="0"/>
          </a:p>
        </p:txBody>
      </p:sp>
      <p:sp>
        <p:nvSpPr>
          <p:cNvPr id="5" name="Subtitle 4"/>
          <p:cNvSpPr>
            <a:spLocks noGrp="1"/>
          </p:cNvSpPr>
          <p:nvPr>
            <p:ph type="body" idx="1"/>
          </p:nvPr>
        </p:nvSpPr>
        <p:spPr>
          <a:xfrm>
            <a:off x="833191" y="4010334"/>
            <a:ext cx="10515600" cy="2596206"/>
          </a:xfrm>
        </p:spPr>
        <p:txBody>
          <a:bodyPr>
            <a:normAutofit/>
          </a:bodyPr>
          <a:lstStyle/>
          <a:p>
            <a:r>
              <a:rPr lang="en-US" sz="4400" dirty="0" smtClean="0"/>
              <a:t>The Act of Dividing</a:t>
            </a:r>
          </a:p>
          <a:p>
            <a:pPr lvl="4"/>
            <a:r>
              <a:rPr lang="en-US" sz="3600" dirty="0" smtClean="0"/>
              <a:t>More sharers means smaller shares.</a:t>
            </a:r>
          </a:p>
          <a:p>
            <a:pPr lvl="4"/>
            <a:r>
              <a:rPr lang="en-US" sz="3600" dirty="0" smtClean="0"/>
              <a:t>Measures must be equal, but shares don’t have to be identical.</a:t>
            </a:r>
          </a:p>
          <a:p>
            <a:endParaRPr lang="en-US" sz="4400" dirty="0" smtClean="0"/>
          </a:p>
          <a:p>
            <a:pPr marL="571500" indent="-571500">
              <a:buFont typeface="Arial" panose="020B0604020202020204" pitchFamily="34" charset="0"/>
              <a:buChar char="•"/>
            </a:pPr>
            <a:endParaRPr lang="en-US" sz="4400" dirty="0"/>
          </a:p>
        </p:txBody>
      </p:sp>
      <p:pic>
        <p:nvPicPr>
          <p:cNvPr id="4"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alarm clocks, alarms, clocks, households, time 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8" descr="dining, dinners, eating, food, households, lunches, meals, pizza cutters, pizzas, supp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0" descr="School supplies,  a ru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3623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Which of the following show fourths? Why?</a:t>
            </a:r>
            <a:endParaRPr lang="en-US" dirty="0"/>
          </a:p>
        </p:txBody>
      </p:sp>
      <p:sp>
        <p:nvSpPr>
          <p:cNvPr id="5" name="Rectangle 4"/>
          <p:cNvSpPr/>
          <p:nvPr/>
        </p:nvSpPr>
        <p:spPr>
          <a:xfrm>
            <a:off x="1606378" y="2482252"/>
            <a:ext cx="2866768" cy="1470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606378" y="4642022"/>
            <a:ext cx="2866768" cy="1470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7228703" y="4642022"/>
            <a:ext cx="2866768" cy="1470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166919" y="2482252"/>
            <a:ext cx="2866768" cy="1470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a:stCxn id="5" idx="0"/>
            <a:endCxn id="5" idx="2"/>
          </p:cNvCxnSpPr>
          <p:nvPr/>
        </p:nvCxnSpPr>
        <p:spPr>
          <a:xfrm>
            <a:off x="3039762" y="2482252"/>
            <a:ext cx="0" cy="1470454"/>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p:cNvCxnSpPr>
            <a:stCxn id="5" idx="1"/>
            <a:endCxn id="5" idx="3"/>
          </p:cNvCxnSpPr>
          <p:nvPr/>
        </p:nvCxnSpPr>
        <p:spPr>
          <a:xfrm>
            <a:off x="1606378" y="3217479"/>
            <a:ext cx="2866768" cy="0"/>
          </a:xfrm>
          <a:prstGeom prst="line">
            <a:avLst/>
          </a:prstGeom>
        </p:spPr>
        <p:style>
          <a:lnRef idx="3">
            <a:schemeClr val="dk1"/>
          </a:lnRef>
          <a:fillRef idx="0">
            <a:schemeClr val="dk1"/>
          </a:fillRef>
          <a:effectRef idx="2">
            <a:schemeClr val="dk1"/>
          </a:effectRef>
          <a:fontRef idx="minor">
            <a:schemeClr val="tx1"/>
          </a:fontRef>
        </p:style>
      </p:cxnSp>
      <p:cxnSp>
        <p:nvCxnSpPr>
          <p:cNvPr id="15" name="Straight Connector 14"/>
          <p:cNvCxnSpPr/>
          <p:nvPr/>
        </p:nvCxnSpPr>
        <p:spPr>
          <a:xfrm>
            <a:off x="7166919" y="2482252"/>
            <a:ext cx="2928552" cy="1470454"/>
          </a:xfrm>
          <a:prstGeom prst="line">
            <a:avLst/>
          </a:prstGeom>
        </p:spPr>
        <p:style>
          <a:lnRef idx="3">
            <a:schemeClr val="dk1"/>
          </a:lnRef>
          <a:fillRef idx="0">
            <a:schemeClr val="dk1"/>
          </a:fillRef>
          <a:effectRef idx="2">
            <a:schemeClr val="dk1"/>
          </a:effectRef>
          <a:fontRef idx="minor">
            <a:schemeClr val="tx1"/>
          </a:fontRef>
        </p:style>
      </p:cxnSp>
      <p:cxnSp>
        <p:nvCxnSpPr>
          <p:cNvPr id="17" name="Straight Connector 16"/>
          <p:cNvCxnSpPr/>
          <p:nvPr/>
        </p:nvCxnSpPr>
        <p:spPr>
          <a:xfrm flipV="1">
            <a:off x="7166919" y="2482252"/>
            <a:ext cx="2866768" cy="1470454"/>
          </a:xfrm>
          <a:prstGeom prst="line">
            <a:avLst/>
          </a:prstGeom>
        </p:spPr>
        <p:style>
          <a:lnRef idx="3">
            <a:schemeClr val="dk1"/>
          </a:lnRef>
          <a:fillRef idx="0">
            <a:schemeClr val="dk1"/>
          </a:fillRef>
          <a:effectRef idx="2">
            <a:schemeClr val="dk1"/>
          </a:effectRef>
          <a:fontRef idx="minor">
            <a:schemeClr val="tx1"/>
          </a:fontRef>
        </p:style>
      </p:cxnSp>
      <p:cxnSp>
        <p:nvCxnSpPr>
          <p:cNvPr id="19" name="Straight Connector 18"/>
          <p:cNvCxnSpPr/>
          <p:nvPr/>
        </p:nvCxnSpPr>
        <p:spPr>
          <a:xfrm>
            <a:off x="2174789" y="4642022"/>
            <a:ext cx="0" cy="1470454"/>
          </a:xfrm>
          <a:prstGeom prst="line">
            <a:avLst/>
          </a:prstGeom>
        </p:spPr>
        <p:style>
          <a:lnRef idx="3">
            <a:schemeClr val="dk1"/>
          </a:lnRef>
          <a:fillRef idx="0">
            <a:schemeClr val="dk1"/>
          </a:fillRef>
          <a:effectRef idx="2">
            <a:schemeClr val="dk1"/>
          </a:effectRef>
          <a:fontRef idx="minor">
            <a:schemeClr val="tx1"/>
          </a:fontRef>
        </p:style>
      </p:cxnSp>
      <p:cxnSp>
        <p:nvCxnSpPr>
          <p:cNvPr id="21" name="Straight Connector 20"/>
          <p:cNvCxnSpPr/>
          <p:nvPr/>
        </p:nvCxnSpPr>
        <p:spPr>
          <a:xfrm>
            <a:off x="7228703" y="5377249"/>
            <a:ext cx="1433384" cy="0"/>
          </a:xfrm>
          <a:prstGeom prst="line">
            <a:avLst/>
          </a:prstGeom>
        </p:spPr>
        <p:style>
          <a:lnRef idx="3">
            <a:schemeClr val="dk1"/>
          </a:lnRef>
          <a:fillRef idx="0">
            <a:schemeClr val="dk1"/>
          </a:fillRef>
          <a:effectRef idx="2">
            <a:schemeClr val="dk1"/>
          </a:effectRef>
          <a:fontRef idx="minor">
            <a:schemeClr val="tx1"/>
          </a:fontRef>
        </p:style>
      </p:cxnSp>
      <p:cxnSp>
        <p:nvCxnSpPr>
          <p:cNvPr id="25" name="Straight Connector 24"/>
          <p:cNvCxnSpPr/>
          <p:nvPr/>
        </p:nvCxnSpPr>
        <p:spPr>
          <a:xfrm>
            <a:off x="2574324" y="4642022"/>
            <a:ext cx="0" cy="1470454"/>
          </a:xfrm>
          <a:prstGeom prst="line">
            <a:avLst/>
          </a:prstGeom>
        </p:spPr>
        <p:style>
          <a:lnRef idx="3">
            <a:schemeClr val="dk1"/>
          </a:lnRef>
          <a:fillRef idx="0">
            <a:schemeClr val="dk1"/>
          </a:fillRef>
          <a:effectRef idx="2">
            <a:schemeClr val="dk1"/>
          </a:effectRef>
          <a:fontRef idx="minor">
            <a:schemeClr val="tx1"/>
          </a:fontRef>
        </p:style>
      </p:cxnSp>
      <p:cxnSp>
        <p:nvCxnSpPr>
          <p:cNvPr id="26" name="Straight Connector 25"/>
          <p:cNvCxnSpPr/>
          <p:nvPr/>
        </p:nvCxnSpPr>
        <p:spPr>
          <a:xfrm>
            <a:off x="3974756" y="4642022"/>
            <a:ext cx="0" cy="1470454"/>
          </a:xfrm>
          <a:prstGeom prst="line">
            <a:avLst/>
          </a:prstGeom>
        </p:spPr>
        <p:style>
          <a:lnRef idx="3">
            <a:schemeClr val="dk1"/>
          </a:lnRef>
          <a:fillRef idx="0">
            <a:schemeClr val="dk1"/>
          </a:fillRef>
          <a:effectRef idx="2">
            <a:schemeClr val="dk1"/>
          </a:effectRef>
          <a:fontRef idx="minor">
            <a:schemeClr val="tx1"/>
          </a:fontRef>
        </p:style>
      </p:cxnSp>
      <p:cxnSp>
        <p:nvCxnSpPr>
          <p:cNvPr id="27" name="Straight Connector 26"/>
          <p:cNvCxnSpPr/>
          <p:nvPr/>
        </p:nvCxnSpPr>
        <p:spPr>
          <a:xfrm>
            <a:off x="9378779" y="4642022"/>
            <a:ext cx="0" cy="1470454"/>
          </a:xfrm>
          <a:prstGeom prst="line">
            <a:avLst/>
          </a:prstGeom>
        </p:spPr>
        <p:style>
          <a:lnRef idx="3">
            <a:schemeClr val="dk1"/>
          </a:lnRef>
          <a:fillRef idx="0">
            <a:schemeClr val="dk1"/>
          </a:fillRef>
          <a:effectRef idx="2">
            <a:schemeClr val="dk1"/>
          </a:effectRef>
          <a:fontRef idx="minor">
            <a:schemeClr val="tx1"/>
          </a:fontRef>
        </p:style>
      </p:cxnSp>
      <p:cxnSp>
        <p:nvCxnSpPr>
          <p:cNvPr id="29" name="Straight Connector 28"/>
          <p:cNvCxnSpPr>
            <a:stCxn id="7" idx="0"/>
            <a:endCxn id="7" idx="2"/>
          </p:cNvCxnSpPr>
          <p:nvPr/>
        </p:nvCxnSpPr>
        <p:spPr>
          <a:xfrm>
            <a:off x="8662087" y="4642022"/>
            <a:ext cx="0" cy="1470454"/>
          </a:xfrm>
          <a:prstGeom prst="line">
            <a:avLst/>
          </a:prstGeom>
        </p:spPr>
        <p:style>
          <a:lnRef idx="3">
            <a:schemeClr val="dk1"/>
          </a:lnRef>
          <a:fillRef idx="0">
            <a:schemeClr val="dk1"/>
          </a:fillRef>
          <a:effectRef idx="2">
            <a:schemeClr val="dk1"/>
          </a:effectRef>
          <a:fontRef idx="minor">
            <a:schemeClr val="tx1"/>
          </a:fontRef>
        </p:style>
      </p:cxnSp>
      <p:sp>
        <p:nvSpPr>
          <p:cNvPr id="30" name="TextBox 29"/>
          <p:cNvSpPr txBox="1"/>
          <p:nvPr/>
        </p:nvSpPr>
        <p:spPr>
          <a:xfrm>
            <a:off x="3310667" y="6295423"/>
            <a:ext cx="5568584" cy="369332"/>
          </a:xfrm>
          <a:prstGeom prst="rect">
            <a:avLst/>
          </a:prstGeom>
          <a:noFill/>
        </p:spPr>
        <p:txBody>
          <a:bodyPr wrap="square" rtlCol="0">
            <a:spAutoFit/>
          </a:bodyPr>
          <a:lstStyle/>
          <a:p>
            <a:pPr algn="ctr"/>
            <a:r>
              <a:rPr lang="en-US" dirty="0" smtClean="0"/>
              <a:t>(Small, 2014, p. 14)</a:t>
            </a:r>
            <a:endParaRPr lang="en-US" dirty="0"/>
          </a:p>
        </p:txBody>
      </p:sp>
    </p:spTree>
    <p:extLst>
      <p:ext uri="{BB962C8B-B14F-4D97-AF65-F5344CB8AC3E}">
        <p14:creationId xmlns:p14="http://schemas.microsoft.com/office/powerpoint/2010/main" val="34278741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202918" y="284176"/>
                <a:ext cx="10661421" cy="1508760"/>
              </a:xfrm>
            </p:spPr>
            <p:txBody>
              <a:bodyPr/>
              <a:lstStyle/>
              <a:p>
                <a:r>
                  <a:rPr lang="en-US" dirty="0" smtClean="0"/>
                  <a:t>Circle the fraction that is closest to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oMath>
                </a14:m>
                <a:r>
                  <a:rPr lang="en-US" dirty="0" smtClean="0"/>
                  <a:t> </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202918" y="284176"/>
                <a:ext cx="10661421" cy="1508760"/>
              </a:xfrm>
              <a:blipFill rotWithShape="0">
                <a:blip r:embed="rId3"/>
                <a:stretch>
                  <a:fillRect l="-2001"/>
                </a:stretch>
              </a:blipFill>
            </p:spPr>
            <p:txBody>
              <a:bodyPr/>
              <a:lstStyle/>
              <a:p>
                <a:r>
                  <a:rPr lang="en-US">
                    <a:noFill/>
                  </a:rPr>
                  <a:t> </a:t>
                </a:r>
              </a:p>
            </p:txBody>
          </p:sp>
        </mc:Fallback>
      </mc:AlternateContent>
      <p:sp>
        <p:nvSpPr>
          <p:cNvPr id="3" name="Text Placeholder 2"/>
          <p:cNvSpPr>
            <a:spLocks noGrp="1"/>
          </p:cNvSpPr>
          <p:nvPr>
            <p:ph type="body" idx="1"/>
          </p:nvPr>
        </p:nvSpPr>
        <p:spPr/>
        <p:txBody>
          <a:bodyPr/>
          <a:lstStyle/>
          <a:p>
            <a:endParaRPr lang="en-US"/>
          </a:p>
        </p:txBody>
      </p:sp>
      <p:pic>
        <p:nvPicPr>
          <p:cNvPr id="7" name="Content Placeholder 6"/>
          <p:cNvPicPr>
            <a:picLocks noGrp="1" noChangeAspect="1"/>
          </p:cNvPicPr>
          <p:nvPr>
            <p:ph sz="half" idx="2"/>
          </p:nvPr>
        </p:nvPicPr>
        <p:blipFill rotWithShape="1">
          <a:blip r:embed="rId4"/>
          <a:srcRect t="9534" b="2990"/>
          <a:stretch/>
        </p:blipFill>
        <p:spPr>
          <a:xfrm>
            <a:off x="1622851" y="2065602"/>
            <a:ext cx="3331388" cy="4518222"/>
          </a:xfrm>
          <a:prstGeom prst="rect">
            <a:avLst/>
          </a:prstGeom>
        </p:spPr>
      </p:pic>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pic>
        <p:nvPicPr>
          <p:cNvPr id="8" name="Picture 7"/>
          <p:cNvPicPr>
            <a:picLocks noChangeAspect="1"/>
          </p:cNvPicPr>
          <p:nvPr/>
        </p:nvPicPr>
        <p:blipFill rotWithShape="1">
          <a:blip r:embed="rId5"/>
          <a:srcRect b="13757"/>
          <a:stretch/>
        </p:blipFill>
        <p:spPr>
          <a:xfrm>
            <a:off x="6094959" y="2083858"/>
            <a:ext cx="4402438" cy="1865279"/>
          </a:xfrm>
          <a:prstGeom prst="rect">
            <a:avLst/>
          </a:prstGeom>
        </p:spPr>
      </p:pic>
      <p:pic>
        <p:nvPicPr>
          <p:cNvPr id="9" name="Content Placeholder 6"/>
          <p:cNvPicPr>
            <a:picLocks noChangeAspect="1"/>
          </p:cNvPicPr>
          <p:nvPr/>
        </p:nvPicPr>
        <p:blipFill rotWithShape="1">
          <a:blip r:embed="rId6"/>
          <a:srcRect t="20935"/>
          <a:stretch/>
        </p:blipFill>
        <p:spPr>
          <a:xfrm>
            <a:off x="6094959" y="4320684"/>
            <a:ext cx="4384428" cy="2263140"/>
          </a:xfrm>
          <a:prstGeom prst="rect">
            <a:avLst/>
          </a:prstGeom>
        </p:spPr>
      </p:pic>
    </p:spTree>
    <p:extLst>
      <p:ext uri="{BB962C8B-B14F-4D97-AF65-F5344CB8AC3E}">
        <p14:creationId xmlns:p14="http://schemas.microsoft.com/office/powerpoint/2010/main" val="19268274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Pattern block fractions</a:t>
            </a:r>
            <a:br>
              <a:rPr lang="en-US" dirty="0" smtClean="0"/>
            </a:br>
            <a:r>
              <a:rPr lang="en-US" sz="3200" cap="none" dirty="0" smtClean="0"/>
              <a:t>Cynthia </a:t>
            </a:r>
            <a:r>
              <a:rPr lang="en-US" sz="3200" cap="none" dirty="0" err="1" smtClean="0"/>
              <a:t>Lanius</a:t>
            </a:r>
            <a:endParaRPr lang="en-US" sz="3200" cap="none" dirty="0"/>
          </a:p>
        </p:txBody>
      </p:sp>
      <p:pic>
        <p:nvPicPr>
          <p:cNvPr id="4" name="Content Placeholder 3"/>
          <p:cNvPicPr>
            <a:picLocks noGrp="1" noChangeAspect="1"/>
          </p:cNvPicPr>
          <p:nvPr>
            <p:ph idx="1"/>
          </p:nvPr>
        </p:nvPicPr>
        <p:blipFill>
          <a:blip r:embed="rId3"/>
          <a:stretch>
            <a:fillRect/>
          </a:stretch>
        </p:blipFill>
        <p:spPr>
          <a:xfrm>
            <a:off x="2085184" y="2026337"/>
            <a:ext cx="5948979" cy="1224426"/>
          </a:xfrm>
          <a:prstGeom prst="rect">
            <a:avLst/>
          </a:prstGeom>
        </p:spPr>
      </p:pic>
      <p:pic>
        <p:nvPicPr>
          <p:cNvPr id="5" name="Picture 4"/>
          <p:cNvPicPr>
            <a:picLocks noChangeAspect="1"/>
          </p:cNvPicPr>
          <p:nvPr/>
        </p:nvPicPr>
        <p:blipFill>
          <a:blip r:embed="rId4"/>
          <a:stretch>
            <a:fillRect/>
          </a:stretch>
        </p:blipFill>
        <p:spPr>
          <a:xfrm>
            <a:off x="2085184" y="3525021"/>
            <a:ext cx="7172325" cy="1514475"/>
          </a:xfrm>
          <a:prstGeom prst="rect">
            <a:avLst/>
          </a:prstGeom>
        </p:spPr>
      </p:pic>
      <p:pic>
        <p:nvPicPr>
          <p:cNvPr id="6" name="Picture 5"/>
          <p:cNvPicPr>
            <a:picLocks noChangeAspect="1"/>
          </p:cNvPicPr>
          <p:nvPr/>
        </p:nvPicPr>
        <p:blipFill>
          <a:blip r:embed="rId5"/>
          <a:stretch>
            <a:fillRect/>
          </a:stretch>
        </p:blipFill>
        <p:spPr>
          <a:xfrm>
            <a:off x="2085184" y="5313754"/>
            <a:ext cx="7460730" cy="1243455"/>
          </a:xfrm>
          <a:prstGeom prst="rect">
            <a:avLst/>
          </a:prstGeom>
        </p:spPr>
      </p:pic>
    </p:spTree>
    <p:extLst>
      <p:ext uri="{BB962C8B-B14F-4D97-AF65-F5344CB8AC3E}">
        <p14:creationId xmlns:p14="http://schemas.microsoft.com/office/powerpoint/2010/main" val="2606733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6</a:t>
            </a:r>
            <a:r>
              <a:rPr lang="en-US" baseline="30000" dirty="0" smtClean="0"/>
              <a:t>th</a:t>
            </a:r>
            <a:r>
              <a:rPr lang="en-US" dirty="0" smtClean="0"/>
              <a:t> Grade Partitioning</a:t>
            </a:r>
            <a:endParaRPr lang="en-US" dirty="0"/>
          </a:p>
        </p:txBody>
      </p:sp>
      <p:sp>
        <p:nvSpPr>
          <p:cNvPr id="3" name="Content Placeholder 2"/>
          <p:cNvSpPr>
            <a:spLocks noGrp="1"/>
          </p:cNvSpPr>
          <p:nvPr>
            <p:ph sz="half" idx="1"/>
          </p:nvPr>
        </p:nvSpPr>
        <p:spPr>
          <a:xfrm>
            <a:off x="363134" y="2011679"/>
            <a:ext cx="4754880" cy="4701941"/>
          </a:xfrm>
        </p:spPr>
        <p:style>
          <a:lnRef idx="1">
            <a:schemeClr val="accent1"/>
          </a:lnRef>
          <a:fillRef idx="2">
            <a:schemeClr val="accent1"/>
          </a:fillRef>
          <a:effectRef idx="1">
            <a:schemeClr val="accent1"/>
          </a:effectRef>
          <a:fontRef idx="minor">
            <a:schemeClr val="dk1"/>
          </a:fontRef>
        </p:style>
        <p:txBody>
          <a:bodyPr>
            <a:noAutofit/>
          </a:bodyPr>
          <a:lstStyle/>
          <a:p>
            <a:r>
              <a:rPr lang="en-US" sz="2800" dirty="0"/>
              <a:t>6.G.1 – Find the area of right triangles, other triangles, special quadrilaterals, and polygons by composing into rectangles or decomposing into triangles and other shapes…</a:t>
            </a:r>
          </a:p>
          <a:p>
            <a:r>
              <a:rPr lang="en-US" sz="2800" dirty="0" smtClean="0"/>
              <a:t>6.G.4 – Represent 3D figures using nets…find the surface area.</a:t>
            </a:r>
          </a:p>
          <a:p>
            <a:r>
              <a:rPr lang="en-US" sz="2800" dirty="0" smtClean="0"/>
              <a:t>6.RP.1 – Understand a ratio..</a:t>
            </a:r>
          </a:p>
          <a:p>
            <a:endParaRPr lang="en-US" sz="2800" dirty="0" smtClean="0"/>
          </a:p>
          <a:p>
            <a:endParaRPr lang="en-US" sz="2000" dirty="0" smtClean="0"/>
          </a:p>
        </p:txBody>
      </p:sp>
      <p:sp>
        <p:nvSpPr>
          <p:cNvPr id="4" name="Content Placeholder 3"/>
          <p:cNvSpPr>
            <a:spLocks noGrp="1"/>
          </p:cNvSpPr>
          <p:nvPr>
            <p:ph sz="half" idx="2"/>
          </p:nvPr>
        </p:nvSpPr>
        <p:spPr>
          <a:xfrm>
            <a:off x="5390146" y="2011680"/>
            <a:ext cx="6100011" cy="4206240"/>
          </a:xfrm>
        </p:spPr>
        <p:txBody>
          <a:bodyPr>
            <a:noAutofit/>
          </a:bodyPr>
          <a:lstStyle/>
          <a:p>
            <a:r>
              <a:rPr lang="en-US" sz="2400" dirty="0" smtClean="0"/>
              <a:t>Begin the school year with a study of area. </a:t>
            </a:r>
          </a:p>
          <a:p>
            <a:r>
              <a:rPr lang="en-US" sz="2400" dirty="0" smtClean="0"/>
              <a:t>Assess partitioning skills and understandings.</a:t>
            </a:r>
          </a:p>
          <a:p>
            <a:r>
              <a:rPr lang="en-US" sz="2400" dirty="0" smtClean="0"/>
              <a:t>Focus on area model for fractions.</a:t>
            </a:r>
          </a:p>
          <a:p>
            <a:r>
              <a:rPr lang="en-US" sz="2400" dirty="0" smtClean="0"/>
              <a:t>Differentiate instruction based on assessments.</a:t>
            </a:r>
          </a:p>
          <a:p>
            <a:r>
              <a:rPr lang="en-US" sz="2400" dirty="0" smtClean="0"/>
              <a:t>Use Number Talks for whole class discussions on items that &lt;80%  of class understands.</a:t>
            </a:r>
          </a:p>
          <a:p>
            <a:r>
              <a:rPr lang="en-US" sz="2400" dirty="0" smtClean="0"/>
              <a:t>Work with small groups on other concepts.</a:t>
            </a:r>
            <a:endParaRPr lang="en-US" sz="2400" dirty="0"/>
          </a:p>
        </p:txBody>
      </p:sp>
      <p:pic>
        <p:nvPicPr>
          <p:cNvPr id="5"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9016" y="284176"/>
            <a:ext cx="1514188" cy="1514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8</a:t>
            </a:r>
            <a:r>
              <a:rPr lang="en-US" baseline="30000" dirty="0" smtClean="0"/>
              <a:t>th</a:t>
            </a:r>
            <a:r>
              <a:rPr lang="en-US" dirty="0" smtClean="0"/>
              <a:t> Grade Partitioning</a:t>
            </a:r>
            <a:endParaRPr lang="en-US" dirty="0"/>
          </a:p>
        </p:txBody>
      </p:sp>
      <p:sp>
        <p:nvSpPr>
          <p:cNvPr id="15" name="Text Placeholder 14"/>
          <p:cNvSpPr>
            <a:spLocks noGrp="1"/>
          </p:cNvSpPr>
          <p:nvPr>
            <p:ph type="body" idx="1"/>
          </p:nvPr>
        </p:nvSpPr>
        <p:spPr>
          <a:xfrm>
            <a:off x="2052322" y="1913472"/>
            <a:ext cx="8085273" cy="743094"/>
          </a:xfrm>
        </p:spPr>
        <p:txBody>
          <a:bodyPr>
            <a:normAutofit/>
          </a:bodyPr>
          <a:lstStyle/>
          <a:p>
            <a:r>
              <a:rPr lang="en-US" sz="3200" dirty="0"/>
              <a:t>Pythagorean </a:t>
            </a:r>
            <a:r>
              <a:rPr lang="en-US" sz="3200" dirty="0" smtClean="0"/>
              <a:t>Theorem – Circle Sandwich</a:t>
            </a:r>
            <a:endParaRPr lang="en-US" sz="3200" dirty="0"/>
          </a:p>
        </p:txBody>
      </p:sp>
      <mc:AlternateContent xmlns:mc="http://schemas.openxmlformats.org/markup-compatibility/2006" xmlns:a14="http://schemas.microsoft.com/office/drawing/2010/main">
        <mc:Choice Requires="a14">
          <p:sp>
            <p:nvSpPr>
              <p:cNvPr id="12" name="Content Placeholder 11"/>
              <p:cNvSpPr>
                <a:spLocks noGrp="1"/>
              </p:cNvSpPr>
              <p:nvPr>
                <p:ph sz="half" idx="2"/>
              </p:nvPr>
            </p:nvSpPr>
            <p:spPr/>
            <p:txBody>
              <a:bodyPr/>
              <a:lstStyle/>
              <a:p>
                <a:r>
                  <a:rPr lang="en-US" dirty="0" smtClean="0"/>
                  <a:t>A square is inscribed in a circle which is inscribed in a square as shown. Note that the vertices of the inner square meet the midpoints of the outer square’s sides.</a:t>
                </a:r>
              </a:p>
              <a:p>
                <a:r>
                  <a:rPr lang="en-US" dirty="0" smtClean="0"/>
                  <a:t>Consider the area of the region left by removing the interior of the small square from the interior of the big square. Is the area of the blue region more or less than </a:t>
                </a:r>
                <a14:m>
                  <m:oMath xmlns:m="http://schemas.openxmlformats.org/officeDocument/2006/math">
                    <m:f>
                      <m:fPr>
                        <m:ctrlPr>
                          <a:rPr lang="en-US" i="1" dirty="0" smtClean="0">
                            <a:latin typeface="Cambria Math" panose="02040503050406030204" pitchFamily="18" charset="0"/>
                          </a:rPr>
                        </m:ctrlPr>
                      </m:fPr>
                      <m:num>
                        <m:r>
                          <a:rPr lang="en-US" b="0" i="1" dirty="0" smtClean="0">
                            <a:latin typeface="Cambria Math" panose="02040503050406030204" pitchFamily="18" charset="0"/>
                          </a:rPr>
                          <m:t>1</m:t>
                        </m:r>
                      </m:num>
                      <m:den>
                        <m:r>
                          <a:rPr lang="en-US" b="0" i="1" dirty="0" smtClean="0">
                            <a:latin typeface="Cambria Math" panose="02040503050406030204" pitchFamily="18" charset="0"/>
                          </a:rPr>
                          <m:t>2</m:t>
                        </m:r>
                      </m:den>
                    </m:f>
                  </m:oMath>
                </a14:m>
                <a:r>
                  <a:rPr lang="en-US" dirty="0" smtClean="0"/>
                  <a:t> of that?</a:t>
                </a:r>
                <a:endParaRPr lang="en-US" dirty="0"/>
              </a:p>
            </p:txBody>
          </p:sp>
        </mc:Choice>
        <mc:Fallback xmlns="">
          <p:sp>
            <p:nvSpPr>
              <p:cNvPr id="12" name="Content Placeholder 11"/>
              <p:cNvSpPr>
                <a:spLocks noGrp="1" noRot="1" noChangeAspect="1" noMove="1" noResize="1" noEditPoints="1" noAdjustHandles="1" noChangeArrowheads="1" noChangeShapeType="1" noTextEdit="1"/>
              </p:cNvSpPr>
              <p:nvPr>
                <p:ph sz="half" idx="2"/>
              </p:nvPr>
            </p:nvSpPr>
            <p:spPr>
              <a:blipFill rotWithShape="0">
                <a:blip r:embed="rId3"/>
                <a:stretch>
                  <a:fillRect l="-1410" t="-2222" r="-1923"/>
                </a:stretch>
              </a:blipFill>
            </p:spPr>
            <p:txBody>
              <a:bodyPr/>
              <a:lstStyle/>
              <a:p>
                <a:r>
                  <a:rPr lang="en-US">
                    <a:noFill/>
                  </a:rPr>
                  <a:t> </a:t>
                </a:r>
              </a:p>
            </p:txBody>
          </p:sp>
        </mc:Fallback>
      </mc:AlternateContent>
      <p:pic>
        <p:nvPicPr>
          <p:cNvPr id="14" name="Content Placeholder 13"/>
          <p:cNvPicPr>
            <a:picLocks noGrp="1" noChangeAspect="1"/>
          </p:cNvPicPr>
          <p:nvPr>
            <p:ph sz="quarter" idx="4"/>
          </p:nvPr>
        </p:nvPicPr>
        <p:blipFill rotWithShape="1">
          <a:blip r:embed="rId4"/>
          <a:srcRect l="32905" t="14603" r="31630" b="14973"/>
          <a:stretch/>
        </p:blipFill>
        <p:spPr>
          <a:xfrm>
            <a:off x="7392918" y="2777097"/>
            <a:ext cx="3701854" cy="3611345"/>
          </a:xfrm>
          <a:prstGeom prst="rect">
            <a:avLst/>
          </a:prstGeom>
        </p:spPr>
      </p:pic>
      <p:pic>
        <p:nvPicPr>
          <p:cNvPr id="17" name="Picture 4" descr="IM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5078" y="570093"/>
            <a:ext cx="3399694" cy="93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984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lines</a:t>
            </a:r>
            <a:endParaRPr lang="en-US" dirty="0"/>
          </a:p>
        </p:txBody>
      </p:sp>
      <p:sp>
        <p:nvSpPr>
          <p:cNvPr id="3" name="Text Placeholder 2"/>
          <p:cNvSpPr>
            <a:spLocks noGrp="1"/>
          </p:cNvSpPr>
          <p:nvPr>
            <p:ph type="body" idx="1"/>
          </p:nvPr>
        </p:nvSpPr>
        <p:spPr>
          <a:xfrm>
            <a:off x="833191" y="4270311"/>
            <a:ext cx="10515600" cy="1903449"/>
          </a:xfrm>
        </p:spPr>
        <p:txBody>
          <a:bodyPr>
            <a:normAutofit/>
          </a:bodyPr>
          <a:lstStyle/>
          <a:p>
            <a:r>
              <a:rPr lang="en-US" sz="2800" b="1" dirty="0"/>
              <a:t>Help students recognize that fractions are numbers and that they expand the number system beyond whole numbers. </a:t>
            </a:r>
            <a:r>
              <a:rPr lang="en-US" sz="2800" b="1" dirty="0">
                <a:solidFill>
                  <a:schemeClr val="accent4">
                    <a:lumMod val="75000"/>
                  </a:schemeClr>
                </a:solidFill>
              </a:rPr>
              <a:t>Use number lines as a central representational tool in teaching this and other fraction concepts from the early grades onward</a:t>
            </a:r>
            <a:r>
              <a:rPr lang="en-US" sz="2800" b="1" dirty="0" smtClean="0">
                <a:solidFill>
                  <a:schemeClr val="accent4">
                    <a:lumMod val="75000"/>
                  </a:schemeClr>
                </a:solidFill>
              </a:rPr>
              <a:t>.</a:t>
            </a:r>
          </a:p>
          <a:p>
            <a:endParaRPr lang="en-US" b="1" dirty="0"/>
          </a:p>
          <a:p>
            <a:endParaRPr lang="en-US" dirty="0"/>
          </a:p>
        </p:txBody>
      </p:sp>
      <p:pic>
        <p:nvPicPr>
          <p:cNvPr id="6"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alarm clocks, alarms, clocks, households, time 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8" descr="dining, dinners, eating, food, households, lunches, meals, pizza cutters, pizzas, supp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0" descr="School supplies,  a ru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7703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Place these fractions on the number line below in their correct position. </a:t>
            </a:r>
            <a:endParaRPr lang="en-US" cap="none" dirty="0"/>
          </a:p>
        </p:txBody>
      </p:sp>
      <p:pic>
        <p:nvPicPr>
          <p:cNvPr id="4" name="Picture 20" descr="School supplies,  a rul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 name="Content Placeholder 3"/>
          <p:cNvPicPr>
            <a:picLocks noGrp="1" noChangeAspect="1"/>
          </p:cNvPicPr>
          <p:nvPr>
            <p:ph idx="1"/>
          </p:nvPr>
        </p:nvPicPr>
        <p:blipFill>
          <a:blip r:embed="rId4"/>
          <a:stretch>
            <a:fillRect/>
          </a:stretch>
        </p:blipFill>
        <p:spPr>
          <a:xfrm>
            <a:off x="808634" y="2313518"/>
            <a:ext cx="10572649" cy="4002764"/>
          </a:xfrm>
          <a:prstGeom prst="rect">
            <a:avLst/>
          </a:prstGeom>
        </p:spPr>
      </p:pic>
    </p:spTree>
    <p:extLst>
      <p:ext uri="{BB962C8B-B14F-4D97-AF65-F5344CB8AC3E}">
        <p14:creationId xmlns:p14="http://schemas.microsoft.com/office/powerpoint/2010/main" val="31309561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Place these fractions on the number line below in their correct position. </a:t>
            </a:r>
            <a:endParaRPr lang="en-US" cap="none" dirty="0"/>
          </a:p>
        </p:txBody>
      </p:sp>
      <p:pic>
        <p:nvPicPr>
          <p:cNvPr id="4" name="Picture 20" descr="School supplies,  a rul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7" name="Content Placeholder 3"/>
          <p:cNvPicPr>
            <a:picLocks noGrp="1" noChangeAspect="1"/>
          </p:cNvPicPr>
          <p:nvPr>
            <p:ph idx="1"/>
          </p:nvPr>
        </p:nvPicPr>
        <p:blipFill>
          <a:blip r:embed="rId4"/>
          <a:stretch>
            <a:fillRect/>
          </a:stretch>
        </p:blipFill>
        <p:spPr>
          <a:xfrm>
            <a:off x="1139096" y="2503837"/>
            <a:ext cx="9911725" cy="3659714"/>
          </a:xfrm>
          <a:prstGeom prst="rect">
            <a:avLst/>
          </a:prstGeom>
        </p:spPr>
      </p:pic>
    </p:spTree>
    <p:extLst>
      <p:ext uri="{BB962C8B-B14F-4D97-AF65-F5344CB8AC3E}">
        <p14:creationId xmlns:p14="http://schemas.microsoft.com/office/powerpoint/2010/main" val="34014341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207626" y="4992340"/>
            <a:ext cx="1975239" cy="186565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pPr algn="ctr"/>
            <a:r>
              <a:rPr lang="en-US" dirty="0" smtClean="0"/>
              <a:t>6</a:t>
            </a:r>
            <a:r>
              <a:rPr lang="en-US" baseline="30000" dirty="0" smtClean="0"/>
              <a:t>th</a:t>
            </a:r>
            <a:r>
              <a:rPr lang="en-US" dirty="0" smtClean="0"/>
              <a:t> Grade number lines</a:t>
            </a:r>
            <a:endParaRPr lang="en-US" dirty="0"/>
          </a:p>
        </p:txBody>
      </p:sp>
      <p:sp>
        <p:nvSpPr>
          <p:cNvPr id="3" name="Content Placeholder 2"/>
          <p:cNvSpPr>
            <a:spLocks noGrp="1"/>
          </p:cNvSpPr>
          <p:nvPr>
            <p:ph idx="1"/>
          </p:nvPr>
        </p:nvSpPr>
        <p:spPr>
          <a:xfrm>
            <a:off x="534837" y="2208362"/>
            <a:ext cx="10955547" cy="4451230"/>
          </a:xfrm>
        </p:spPr>
        <p:txBody>
          <a:bodyPr>
            <a:noAutofit/>
          </a:bodyPr>
          <a:lstStyle/>
          <a:p>
            <a:r>
              <a:rPr lang="en-US" sz="2000" dirty="0" smtClean="0"/>
              <a:t>6.NS.5 </a:t>
            </a:r>
            <a:r>
              <a:rPr lang="en-US" sz="2000" dirty="0"/>
              <a:t>- Understand that positive and negative numbers are used together to describe quantities having opposite directions or values…</a:t>
            </a:r>
          </a:p>
          <a:p>
            <a:r>
              <a:rPr lang="en-US" sz="2000" dirty="0"/>
              <a:t>6.NS.6 – Understand a rational number as a point on the number line</a:t>
            </a:r>
            <a:r>
              <a:rPr lang="en-US" sz="2000" dirty="0" smtClean="0"/>
              <a:t>…</a:t>
            </a:r>
          </a:p>
          <a:p>
            <a:r>
              <a:rPr lang="en-US" sz="2000" dirty="0"/>
              <a:t>6.NS.7 – Understanding ordering and absolute value of rational numbers.</a:t>
            </a:r>
          </a:p>
          <a:p>
            <a:r>
              <a:rPr lang="en-US" sz="2000" dirty="0" smtClean="0"/>
              <a:t>6.NS.8 </a:t>
            </a:r>
            <a:r>
              <a:rPr lang="en-US" sz="2000" dirty="0"/>
              <a:t>– Solve real-world and mathematical problems by graphing points in all four quadrants of the coordinate plane</a:t>
            </a:r>
            <a:r>
              <a:rPr lang="en-US" sz="2000" dirty="0" smtClean="0"/>
              <a:t>…</a:t>
            </a:r>
          </a:p>
          <a:p>
            <a:r>
              <a:rPr lang="en-US" sz="2000" dirty="0" smtClean="0"/>
              <a:t>6.G.3 -  Draw polygons in the coordinate plane given coordinates for vertices; use coordinates to find the length of a side joining points with the same first or second coordinate.</a:t>
            </a:r>
            <a:endParaRPr lang="en-US" sz="2000" dirty="0"/>
          </a:p>
        </p:txBody>
      </p:sp>
      <p:pic>
        <p:nvPicPr>
          <p:cNvPr id="4" name="Picture 20" descr="School supplies,  a rul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img.sparknotes.com/figures/5/50ca5e784bb7e4242910d5b8a571d103/number_lin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02918" y="5347198"/>
            <a:ext cx="3781763" cy="131239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img2.ck12.org/datastreams/f-d%3Abb32aa1e89493d74453f5ea031f1a05a62984ecd40c8f7b8d6ce2ccf%2BIMAGE%2BIMAG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55151" y="4992341"/>
            <a:ext cx="1819876" cy="1865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307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200" dirty="0" smtClean="0"/>
              <a:t>Focus</a:t>
            </a:r>
            <a:endParaRPr lang="en-US" sz="7200" dirty="0"/>
          </a:p>
        </p:txBody>
      </p:sp>
      <p:sp>
        <p:nvSpPr>
          <p:cNvPr id="3" name="Content Placeholder 2"/>
          <p:cNvSpPr>
            <a:spLocks noGrp="1"/>
          </p:cNvSpPr>
          <p:nvPr>
            <p:ph idx="1"/>
          </p:nvPr>
        </p:nvSpPr>
        <p:spPr/>
        <p:txBody>
          <a:bodyPr>
            <a:normAutofit/>
          </a:bodyPr>
          <a:lstStyle/>
          <a:p>
            <a:pPr marL="0" indent="0" algn="ctr">
              <a:buNone/>
            </a:pPr>
            <a:r>
              <a:rPr lang="en-US" sz="5400" dirty="0" smtClean="0"/>
              <a:t>Strategies and resources to embed fractional reasoning while maintaining the rigor and relevance required in the middle grades Common Core Standards</a:t>
            </a:r>
            <a:endParaRPr lang="en-US" sz="5400" dirty="0"/>
          </a:p>
        </p:txBody>
      </p:sp>
      <p:pic>
        <p:nvPicPr>
          <p:cNvPr id="4" name="Picture 16" descr="board games, chess, chesspieces, games, households, leis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5204" y="266963"/>
            <a:ext cx="1525973" cy="1525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9531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7</a:t>
            </a:r>
            <a:r>
              <a:rPr lang="en-US" baseline="30000" dirty="0" smtClean="0"/>
              <a:t>th</a:t>
            </a:r>
            <a:r>
              <a:rPr lang="en-US" dirty="0" smtClean="0"/>
              <a:t> and 8</a:t>
            </a:r>
            <a:r>
              <a:rPr lang="en-US" baseline="30000" dirty="0" smtClean="0"/>
              <a:t>th</a:t>
            </a:r>
            <a:r>
              <a:rPr lang="en-US" dirty="0" smtClean="0"/>
              <a:t> Grade number lines</a:t>
            </a:r>
            <a:endParaRPr lang="en-US" dirty="0"/>
          </a:p>
        </p:txBody>
      </p:sp>
      <p:sp>
        <p:nvSpPr>
          <p:cNvPr id="3" name="Text Placeholder 2"/>
          <p:cNvSpPr>
            <a:spLocks noGrp="1"/>
          </p:cNvSpPr>
          <p:nvPr>
            <p:ph type="body" idx="1"/>
          </p:nvPr>
        </p:nvSpPr>
        <p:spPr/>
        <p:txBody>
          <a:bodyPr/>
          <a:lstStyle/>
          <a:p>
            <a:r>
              <a:rPr lang="en-US" sz="2400" dirty="0" smtClean="0"/>
              <a:t>7</a:t>
            </a:r>
            <a:r>
              <a:rPr lang="en-US" sz="2400" baseline="30000" dirty="0" smtClean="0"/>
              <a:t>th</a:t>
            </a:r>
            <a:r>
              <a:rPr lang="en-US" sz="2400" dirty="0" smtClean="0"/>
              <a:t> Grade</a:t>
            </a:r>
            <a:endParaRPr lang="en-US" dirty="0"/>
          </a:p>
        </p:txBody>
      </p:sp>
      <p:sp>
        <p:nvSpPr>
          <p:cNvPr id="4" name="Content Placeholder 3"/>
          <p:cNvSpPr>
            <a:spLocks noGrp="1"/>
          </p:cNvSpPr>
          <p:nvPr>
            <p:ph sz="half" idx="2"/>
          </p:nvPr>
        </p:nvSpPr>
        <p:spPr/>
        <p:txBody>
          <a:bodyPr>
            <a:normAutofit/>
          </a:bodyPr>
          <a:lstStyle/>
          <a:p>
            <a:r>
              <a:rPr lang="en-US" dirty="0" smtClean="0"/>
              <a:t>Integers</a:t>
            </a:r>
          </a:p>
          <a:p>
            <a:r>
              <a:rPr lang="en-US" dirty="0" smtClean="0"/>
              <a:t>Graphing proportional relationships</a:t>
            </a:r>
            <a:endParaRPr lang="en-US" dirty="0"/>
          </a:p>
        </p:txBody>
      </p:sp>
      <p:sp>
        <p:nvSpPr>
          <p:cNvPr id="5" name="Text Placeholder 4"/>
          <p:cNvSpPr>
            <a:spLocks noGrp="1"/>
          </p:cNvSpPr>
          <p:nvPr>
            <p:ph type="body" sz="quarter" idx="3"/>
          </p:nvPr>
        </p:nvSpPr>
        <p:spPr/>
        <p:txBody>
          <a:bodyPr/>
          <a:lstStyle/>
          <a:p>
            <a:r>
              <a:rPr lang="en-US" dirty="0" smtClean="0"/>
              <a:t>8</a:t>
            </a:r>
            <a:r>
              <a:rPr lang="en-US" baseline="30000" dirty="0" smtClean="0"/>
              <a:t>th</a:t>
            </a:r>
            <a:r>
              <a:rPr lang="en-US" dirty="0" smtClean="0"/>
              <a:t> Grade</a:t>
            </a:r>
            <a:endParaRPr lang="en-US" dirty="0"/>
          </a:p>
        </p:txBody>
      </p:sp>
      <p:sp>
        <p:nvSpPr>
          <p:cNvPr id="6" name="Content Placeholder 5"/>
          <p:cNvSpPr>
            <a:spLocks noGrp="1"/>
          </p:cNvSpPr>
          <p:nvPr>
            <p:ph sz="quarter" idx="4"/>
          </p:nvPr>
        </p:nvSpPr>
        <p:spPr/>
        <p:txBody>
          <a:bodyPr/>
          <a:lstStyle/>
          <a:p>
            <a:r>
              <a:rPr lang="en-US" dirty="0" smtClean="0"/>
              <a:t>Irrational numbers</a:t>
            </a:r>
          </a:p>
          <a:p>
            <a:r>
              <a:rPr lang="en-US" dirty="0" smtClean="0"/>
              <a:t>Graphing equations and functions</a:t>
            </a:r>
          </a:p>
          <a:p>
            <a:r>
              <a:rPr lang="en-US" dirty="0" smtClean="0"/>
              <a:t>Transformations</a:t>
            </a:r>
          </a:p>
          <a:p>
            <a:r>
              <a:rPr lang="en-US" dirty="0" smtClean="0"/>
              <a:t>Statistical graphs</a:t>
            </a:r>
            <a:endParaRPr lang="en-US" dirty="0"/>
          </a:p>
        </p:txBody>
      </p:sp>
      <p:pic>
        <p:nvPicPr>
          <p:cNvPr id="7" name="Picture 20" descr="School supplies,  a rul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upload.wikimedia.org/wikipedia/commons/thumb/0/0f/Oldfaithful3.png/240px-Oldfaithful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33935" y="3742513"/>
            <a:ext cx="2874062" cy="286208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www.pbs.org/teacherline/courses/math170/images/graph1a.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8002" y="4104567"/>
            <a:ext cx="3571875" cy="2409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22648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hisblogisforwomen.com/wp-content/uploads/2012/02/no.gif?w=30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6858" y="3951903"/>
            <a:ext cx="2708265" cy="270826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dirty="0" smtClean="0"/>
              <a:t>Equivalent fractions</a:t>
            </a:r>
            <a:endParaRPr lang="en-US" dirty="0"/>
          </a:p>
        </p:txBody>
      </p:sp>
      <p:sp>
        <p:nvSpPr>
          <p:cNvPr id="2" name="Text Placeholder 1"/>
          <p:cNvSpPr>
            <a:spLocks noGrp="1"/>
          </p:cNvSpPr>
          <p:nvPr>
            <p:ph type="body" idx="1"/>
          </p:nvPr>
        </p:nvSpPr>
        <p:spPr>
          <a:xfrm>
            <a:off x="833190" y="4486271"/>
            <a:ext cx="10515600" cy="2173898"/>
          </a:xfrm>
        </p:spPr>
        <p:txBody>
          <a:bodyPr>
            <a:normAutofit/>
          </a:bodyPr>
          <a:lstStyle/>
          <a:p>
            <a:endParaRPr lang="en-US" dirty="0" smtClean="0"/>
          </a:p>
          <a:p>
            <a:r>
              <a:rPr lang="en-US" sz="4800" b="1" dirty="0" smtClean="0">
                <a:solidFill>
                  <a:schemeClr val="tx1"/>
                </a:solidFill>
              </a:rPr>
              <a:t>reducing</a:t>
            </a:r>
            <a:endParaRPr lang="en-US" sz="4800" b="1" dirty="0">
              <a:solidFill>
                <a:schemeClr val="tx1"/>
              </a:solidFill>
            </a:endParaRPr>
          </a:p>
        </p:txBody>
      </p:sp>
      <p:pic>
        <p:nvPicPr>
          <p:cNvPr id="6" name="Picture 8" descr="Squares of fabric being sewn into a qui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Piece of chocolate coming off of a candy ba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alarm clocks, alarms, clocks, households, time piec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board games, chess, chesspieces, games, households, leisur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8" descr="dining, dinners, eating, food, households, lunches, meals, pizza cutters, pizzas, supper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0" descr="School supplies,  a rule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3869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1000"/>
                                        <p:tgtEl>
                                          <p:spTgt spid="2">
                                            <p:txEl>
                                              <p:pRg st="1" end="1"/>
                                            </p:txEl>
                                          </p:spTgt>
                                        </p:tgtEl>
                                      </p:cBhvr>
                                    </p:animEffect>
                                    <p:anim calcmode="lin" valueType="num">
                                      <p:cBhvr>
                                        <p:cTn id="8"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circle(in)">
                                      <p:cBhvr>
                                        <p:cTn id="14" dur="2000"/>
                                        <p:tgtEl>
                                          <p:spTgt spid="2050"/>
                                        </p:tgtEl>
                                      </p:cBhvr>
                                    </p:animEffect>
                                  </p:childTnLst>
                                </p:cTn>
                              </p:par>
                            </p:childTnLst>
                          </p:cTn>
                        </p:par>
                        <p:par>
                          <p:cTn id="15" fill="hold">
                            <p:stCondLst>
                              <p:cond delay="2000"/>
                            </p:stCondLst>
                            <p:childTnLst>
                              <p:par>
                                <p:cTn id="16" presetID="26" presetClass="emph" presetSubtype="0" fill="hold" nodeType="afterEffect">
                                  <p:stCondLst>
                                    <p:cond delay="0"/>
                                  </p:stCondLst>
                                  <p:childTnLst>
                                    <p:animEffect transition="out" filter="fade">
                                      <p:cBhvr>
                                        <p:cTn id="17" dur="1100" tmFilter="0, 0; .2, .5; .8, .5; 1, 0"/>
                                        <p:tgtEl>
                                          <p:spTgt spid="2050"/>
                                        </p:tgtEl>
                                      </p:cBhvr>
                                    </p:animEffect>
                                    <p:animScale>
                                      <p:cBhvr>
                                        <p:cTn id="18" dur="550" autoRev="1" fill="hold"/>
                                        <p:tgtEl>
                                          <p:spTgt spid="20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experts say….</a:t>
            </a:r>
            <a:endParaRPr lang="en-US" dirty="0"/>
          </a:p>
        </p:txBody>
      </p:sp>
      <p:sp>
        <p:nvSpPr>
          <p:cNvPr id="3" name="Content Placeholder 2"/>
          <p:cNvSpPr>
            <a:spLocks noGrp="1"/>
          </p:cNvSpPr>
          <p:nvPr>
            <p:ph idx="1"/>
          </p:nvPr>
        </p:nvSpPr>
        <p:spPr>
          <a:xfrm>
            <a:off x="1202919" y="2011680"/>
            <a:ext cx="9784080" cy="4605688"/>
          </a:xfrm>
        </p:spPr>
        <p:txBody>
          <a:bodyPr>
            <a:normAutofit/>
          </a:bodyPr>
          <a:lstStyle/>
          <a:p>
            <a:pPr marL="0" indent="0" algn="ctr">
              <a:buNone/>
            </a:pPr>
            <a:r>
              <a:rPr lang="en-US" sz="3600" dirty="0" smtClean="0"/>
              <a:t>“Do not tell students that their answer is incorrect if not in the simplest or lowest terms. This also misinforms students about the equivalence of fractions. If you want the answer in simplified form, provide feedback to the student that the answer is correct but must be simplified.”</a:t>
            </a:r>
          </a:p>
          <a:p>
            <a:pPr marL="0" indent="0" algn="ctr">
              <a:buNone/>
            </a:pPr>
            <a:endParaRPr lang="en-US" sz="3200" dirty="0" smtClean="0"/>
          </a:p>
          <a:p>
            <a:pPr marL="0" indent="0" algn="ctr">
              <a:buNone/>
            </a:pPr>
            <a:r>
              <a:rPr lang="en-US" sz="3200" dirty="0" smtClean="0"/>
              <a:t>Van de </a:t>
            </a:r>
            <a:r>
              <a:rPr lang="en-US" sz="3200" dirty="0" err="1" smtClean="0"/>
              <a:t>Walle</a:t>
            </a:r>
            <a:r>
              <a:rPr lang="en-US" sz="3200" dirty="0" smtClean="0"/>
              <a:t>, Bay-Williams, </a:t>
            </a:r>
            <a:r>
              <a:rPr lang="en-US" sz="3200" dirty="0" err="1" smtClean="0"/>
              <a:t>Lovin</a:t>
            </a:r>
            <a:r>
              <a:rPr lang="en-US" sz="3200" dirty="0" smtClean="0"/>
              <a:t>, Karp (2014, p. 119)</a:t>
            </a:r>
            <a:endParaRPr lang="en-US" sz="3200" dirty="0"/>
          </a:p>
        </p:txBody>
      </p:sp>
      <p:pic>
        <p:nvPicPr>
          <p:cNvPr id="4" name="Picture 18" descr="dining, dinners, eating, food, households, lunches, meals, pizza cutters, pizzas, supp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6287" y="248080"/>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72508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8229600" cy="1066800"/>
          </a:xfrm>
        </p:spPr>
        <p:txBody>
          <a:bodyPr>
            <a:normAutofit/>
          </a:bodyPr>
          <a:lstStyle/>
          <a:p>
            <a:pPr algn="ctr"/>
            <a:r>
              <a:rPr lang="en-US" dirty="0" smtClean="0"/>
              <a:t>Equivalent areas</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43</a:t>
            </a:fld>
            <a:endParaRPr lang="en-US"/>
          </a:p>
        </p:txBody>
      </p:sp>
      <p:pic>
        <p:nvPicPr>
          <p:cNvPr id="5" name="Content Placeholder 4"/>
          <p:cNvPicPr>
            <a:picLocks noGrp="1" noChangeAspect="1"/>
          </p:cNvPicPr>
          <p:nvPr>
            <p:ph idx="1"/>
          </p:nvPr>
        </p:nvPicPr>
        <p:blipFill>
          <a:blip r:embed="rId3"/>
          <a:stretch>
            <a:fillRect/>
          </a:stretch>
        </p:blipFill>
        <p:spPr>
          <a:xfrm>
            <a:off x="1896185" y="2249906"/>
            <a:ext cx="8455310" cy="3910263"/>
          </a:xfrm>
          <a:prstGeom prst="rect">
            <a:avLst/>
          </a:prstGeom>
        </p:spPr>
      </p:pic>
      <p:pic>
        <p:nvPicPr>
          <p:cNvPr id="6"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0800"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09600"/>
            <a:ext cx="8229600" cy="1066800"/>
          </a:xfrm>
        </p:spPr>
        <p:txBody>
          <a:bodyPr>
            <a:normAutofit/>
          </a:bodyPr>
          <a:lstStyle/>
          <a:p>
            <a:pPr algn="ctr"/>
            <a:r>
              <a:rPr lang="en-US" dirty="0" smtClean="0"/>
              <a:t>Equivalent lengths</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44</a:t>
            </a:fld>
            <a:endParaRPr lang="en-US"/>
          </a:p>
        </p:txBody>
      </p:sp>
      <p:pic>
        <p:nvPicPr>
          <p:cNvPr id="5" name="Content Placeholder 4"/>
          <p:cNvPicPr>
            <a:picLocks noGrp="1" noChangeAspect="1"/>
          </p:cNvPicPr>
          <p:nvPr>
            <p:ph idx="1"/>
          </p:nvPr>
        </p:nvPicPr>
        <p:blipFill>
          <a:blip r:embed="rId3"/>
          <a:stretch>
            <a:fillRect/>
          </a:stretch>
        </p:blipFill>
        <p:spPr>
          <a:xfrm>
            <a:off x="2371396" y="2275472"/>
            <a:ext cx="7449207" cy="4051129"/>
          </a:xfrm>
          <a:prstGeom prst="rect">
            <a:avLst/>
          </a:prstGeom>
        </p:spPr>
      </p:pic>
      <p:pic>
        <p:nvPicPr>
          <p:cNvPr id="6" name="Picture 14" descr="alarm clocks, alarms, clocks, households, time piec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76100" y="281019"/>
            <a:ext cx="1511917" cy="15119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Equivalence in 6</a:t>
            </a:r>
            <a:r>
              <a:rPr lang="en-US" baseline="30000" dirty="0" smtClean="0"/>
              <a:t>th</a:t>
            </a:r>
            <a:r>
              <a:rPr lang="en-US" dirty="0" smtClean="0"/>
              <a:t> - 8</a:t>
            </a:r>
            <a:r>
              <a:rPr lang="en-US" baseline="30000" dirty="0" smtClean="0"/>
              <a:t>th</a:t>
            </a:r>
            <a:r>
              <a:rPr lang="en-US" dirty="0" smtClean="0"/>
              <a:t> Grade</a:t>
            </a:r>
            <a:endParaRPr lang="en-US" dirty="0"/>
          </a:p>
        </p:txBody>
      </p:sp>
      <p:sp>
        <p:nvSpPr>
          <p:cNvPr id="3" name="Content Placeholder 2"/>
          <p:cNvSpPr>
            <a:spLocks noGrp="1"/>
          </p:cNvSpPr>
          <p:nvPr>
            <p:ph sz="half" idx="1"/>
          </p:nvPr>
        </p:nvSpPr>
        <p:spPr/>
        <p:txBody>
          <a:bodyPr>
            <a:normAutofit/>
          </a:bodyPr>
          <a:lstStyle/>
          <a:p>
            <a:endParaRPr lang="en-US" dirty="0" smtClean="0"/>
          </a:p>
          <a:p>
            <a:r>
              <a:rPr lang="en-US" sz="3200" dirty="0" smtClean="0"/>
              <a:t>Expressions</a:t>
            </a:r>
          </a:p>
          <a:p>
            <a:r>
              <a:rPr lang="en-US" sz="3200" dirty="0"/>
              <a:t>Equations</a:t>
            </a:r>
          </a:p>
          <a:p>
            <a:r>
              <a:rPr lang="en-US" sz="3200" dirty="0"/>
              <a:t>Exponents</a:t>
            </a:r>
          </a:p>
          <a:p>
            <a:r>
              <a:rPr lang="en-US" sz="3200" dirty="0" smtClean="0"/>
              <a:t>Irrational numbers</a:t>
            </a:r>
          </a:p>
          <a:p>
            <a:r>
              <a:rPr lang="en-US" sz="3200" dirty="0" smtClean="0"/>
              <a:t>Slope</a:t>
            </a:r>
          </a:p>
          <a:p>
            <a:endParaRPr lang="en-US" dirty="0" smtClean="0"/>
          </a:p>
          <a:p>
            <a:endParaRPr lang="en-US" dirty="0"/>
          </a:p>
          <a:p>
            <a:endParaRPr lang="en-US" dirty="0" smtClean="0"/>
          </a:p>
          <a:p>
            <a:endParaRPr lang="en-US" dirty="0"/>
          </a:p>
        </p:txBody>
      </p:sp>
      <p:sp>
        <p:nvSpPr>
          <p:cNvPr id="4" name="Content Placeholder 3"/>
          <p:cNvSpPr>
            <a:spLocks noGrp="1"/>
          </p:cNvSpPr>
          <p:nvPr>
            <p:ph sz="half" idx="2"/>
          </p:nvPr>
        </p:nvSpPr>
        <p:spPr>
          <a:xfrm>
            <a:off x="6230391" y="2011679"/>
            <a:ext cx="4754880" cy="4438547"/>
          </a:xfrm>
        </p:spPr>
        <p:txBody>
          <a:bodyPr>
            <a:normAutofit/>
          </a:bodyPr>
          <a:lstStyle/>
          <a:p>
            <a:pPr marL="0" indent="0" algn="ctr">
              <a:buNone/>
            </a:pPr>
            <a:r>
              <a:rPr lang="en-US" sz="2800" dirty="0" smtClean="0"/>
              <a:t>8.EE.6</a:t>
            </a:r>
          </a:p>
          <a:p>
            <a:pPr marL="0" indent="0" algn="ctr">
              <a:buNone/>
            </a:pPr>
            <a:endParaRPr lang="en-US" sz="2800" dirty="0" smtClean="0"/>
          </a:p>
          <a:p>
            <a:pPr marL="0" indent="0" algn="ctr">
              <a:buNone/>
            </a:pPr>
            <a:endParaRPr lang="en-US" sz="2800" dirty="0"/>
          </a:p>
          <a:p>
            <a:pPr marL="0" indent="0" algn="ctr">
              <a:buNone/>
            </a:pPr>
            <a:endParaRPr lang="en-US" sz="2800" dirty="0" smtClean="0"/>
          </a:p>
          <a:p>
            <a:pPr marL="0" indent="0" algn="ctr">
              <a:buNone/>
            </a:pPr>
            <a:endParaRPr lang="en-US" sz="2800" dirty="0"/>
          </a:p>
          <a:p>
            <a:pPr marL="0" indent="0" algn="ctr">
              <a:buNone/>
            </a:pPr>
            <a:endParaRPr lang="en-US" sz="2800" dirty="0" smtClean="0"/>
          </a:p>
          <a:p>
            <a:pPr marL="0" indent="0" algn="ctr">
              <a:buNone/>
            </a:pPr>
            <a:endParaRPr lang="en-US" sz="2800" dirty="0"/>
          </a:p>
          <a:p>
            <a:pPr marL="0" indent="0" algn="ctr">
              <a:buNone/>
            </a:pPr>
            <a:r>
              <a:rPr lang="en-US" sz="2800" dirty="0" smtClean="0"/>
              <a:t>Illustrative Mathematics</a:t>
            </a:r>
            <a:endParaRPr lang="en-US" sz="2800" dirty="0"/>
          </a:p>
        </p:txBody>
      </p:sp>
      <p:pic>
        <p:nvPicPr>
          <p:cNvPr id="5" name="Picture 14" descr="alarm clocks, alarms, clocks, households, time pie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6100" y="281019"/>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6340498" y="2440652"/>
            <a:ext cx="4644773" cy="3348295"/>
          </a:xfrm>
          <a:prstGeom prst="rect">
            <a:avLst/>
          </a:prstGeom>
        </p:spPr>
      </p:pic>
    </p:spTree>
    <p:extLst>
      <p:ext uri="{BB962C8B-B14F-4D97-AF65-F5344CB8AC3E}">
        <p14:creationId xmlns:p14="http://schemas.microsoft.com/office/powerpoint/2010/main" val="219797730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fractions</a:t>
            </a:r>
            <a:endParaRPr lang="en-US" dirty="0"/>
          </a:p>
        </p:txBody>
      </p:sp>
      <p:sp>
        <p:nvSpPr>
          <p:cNvPr id="3" name="Text Placeholder 2"/>
          <p:cNvSpPr>
            <a:spLocks noGrp="1"/>
          </p:cNvSpPr>
          <p:nvPr>
            <p:ph type="body" idx="1"/>
          </p:nvPr>
        </p:nvSpPr>
        <p:spPr/>
        <p:txBody>
          <a:bodyPr/>
          <a:lstStyle/>
          <a:p>
            <a:endParaRPr lang="en-US"/>
          </a:p>
        </p:txBody>
      </p:sp>
      <p:pic>
        <p:nvPicPr>
          <p:cNvPr id="4"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alarm clocks, alarms, clocks, households, time 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8" descr="dining, dinners, eating, food, households, lunches, meals, pizza cutters, pizzas, supp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0" descr="School supplies,  a ru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5404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Which fraction is greater?</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idx="1"/>
              </p:nvPr>
            </p:nvSpPr>
            <p:spPr>
              <a:xfrm>
                <a:off x="1202918" y="2011680"/>
                <a:ext cx="10585427" cy="4206240"/>
              </a:xfrm>
            </p:spPr>
            <p:txBody>
              <a:bodyPr>
                <a:normAutofit/>
              </a:bodyPr>
              <a:lstStyle/>
              <a:p>
                <a:pPr marL="457200" indent="-457200">
                  <a:buFont typeface="+mj-lt"/>
                  <a:buAutoNum type="alphaLcPeriod"/>
                </a:pP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2</m:t>
                        </m:r>
                      </m:num>
                      <m:den>
                        <m:r>
                          <a:rPr lang="en-US" sz="2800" b="0" i="1" smtClean="0">
                            <a:latin typeface="Cambria Math" panose="02040503050406030204" pitchFamily="18" charset="0"/>
                          </a:rPr>
                          <m:t>7</m:t>
                        </m:r>
                      </m:den>
                    </m:f>
                  </m:oMath>
                </a14:m>
                <a:r>
                  <a:rPr lang="en-US" sz="2800" dirty="0"/>
                  <a:t>  or  </a:t>
                </a: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3</m:t>
                        </m:r>
                      </m:num>
                      <m:den>
                        <m:r>
                          <a:rPr lang="en-US" sz="2800" i="1">
                            <a:latin typeface="Cambria Math" panose="02040503050406030204" pitchFamily="18" charset="0"/>
                          </a:rPr>
                          <m:t>7</m:t>
                        </m:r>
                      </m:den>
                    </m:f>
                  </m:oMath>
                </a14:m>
                <a:r>
                  <a:rPr lang="en-US" sz="2800" dirty="0" smtClean="0"/>
                  <a:t>			More of the same-size parts</a:t>
                </a:r>
                <a:endParaRPr lang="en-US" sz="2800" dirty="0"/>
              </a:p>
              <a:p>
                <a:pPr marL="457200" indent="-457200">
                  <a:buFont typeface="+mj-lt"/>
                  <a:buAutoNum type="alphaLcPeriod"/>
                </a:pPr>
                <a14:m>
                  <m:oMath xmlns:m="http://schemas.openxmlformats.org/officeDocument/2006/math">
                    <m:f>
                      <m:fPr>
                        <m:ctrlPr>
                          <a:rPr lang="en-US" sz="2800" i="1">
                            <a:latin typeface="Cambria Math" panose="02040503050406030204" pitchFamily="18" charset="0"/>
                          </a:rPr>
                        </m:ctrlPr>
                      </m:fPr>
                      <m:num>
                        <m:r>
                          <a:rPr lang="en-US" sz="2800" i="1">
                            <a:latin typeface="Cambria Math" panose="02040503050406030204" pitchFamily="18" charset="0"/>
                          </a:rPr>
                          <m:t>4</m:t>
                        </m:r>
                      </m:num>
                      <m:den>
                        <m:r>
                          <a:rPr lang="en-US" sz="2800" i="1">
                            <a:latin typeface="Cambria Math" panose="02040503050406030204" pitchFamily="18" charset="0"/>
                          </a:rPr>
                          <m:t>5</m:t>
                        </m:r>
                      </m:den>
                    </m:f>
                  </m:oMath>
                </a14:m>
                <a:r>
                  <a:rPr lang="en-US" sz="2800" dirty="0"/>
                  <a:t>  or  </a:t>
                </a:r>
                <a14:m>
                  <m:oMath xmlns:m="http://schemas.openxmlformats.org/officeDocument/2006/math">
                    <m:f>
                      <m:fPr>
                        <m:ctrlPr>
                          <a:rPr lang="en-US" sz="2800" i="1">
                            <a:latin typeface="Cambria Math" panose="02040503050406030204" pitchFamily="18" charset="0"/>
                          </a:rPr>
                        </m:ctrlPr>
                      </m:fPr>
                      <m:num>
                        <m:r>
                          <a:rPr lang="en-US" sz="2800" i="1">
                            <a:latin typeface="Cambria Math" panose="02040503050406030204" pitchFamily="18" charset="0"/>
                          </a:rPr>
                          <m:t>4</m:t>
                        </m:r>
                      </m:num>
                      <m:den>
                        <m:r>
                          <a:rPr lang="en-US" sz="2800" i="1">
                            <a:latin typeface="Cambria Math" panose="02040503050406030204" pitchFamily="18" charset="0"/>
                          </a:rPr>
                          <m:t>7</m:t>
                        </m:r>
                      </m:den>
                    </m:f>
                  </m:oMath>
                </a14:m>
                <a:r>
                  <a:rPr lang="en-US" sz="2800" dirty="0" smtClean="0"/>
                  <a:t>			Same number of parts, different sizes	</a:t>
                </a:r>
              </a:p>
              <a:p>
                <a:pPr marL="457200" indent="-457200">
                  <a:buFont typeface="+mj-lt"/>
                  <a:buAutoNum type="alphaLcPeriod"/>
                </a:pPr>
                <a14:m>
                  <m:oMath xmlns:m="http://schemas.openxmlformats.org/officeDocument/2006/math">
                    <m:f>
                      <m:fPr>
                        <m:ctrlPr>
                          <a:rPr lang="en-US" sz="2800" i="1">
                            <a:latin typeface="Cambria Math" panose="02040503050406030204" pitchFamily="18" charset="0"/>
                          </a:rPr>
                        </m:ctrlPr>
                      </m:fPr>
                      <m:num>
                        <m:r>
                          <a:rPr lang="en-US" sz="2800" i="1">
                            <a:latin typeface="Cambria Math" panose="02040503050406030204" pitchFamily="18" charset="0"/>
                          </a:rPr>
                          <m:t>4</m:t>
                        </m:r>
                      </m:num>
                      <m:den>
                        <m:r>
                          <a:rPr lang="en-US" sz="2800" b="0" i="1" smtClean="0">
                            <a:latin typeface="Cambria Math" panose="02040503050406030204" pitchFamily="18" charset="0"/>
                          </a:rPr>
                          <m:t>3</m:t>
                        </m:r>
                      </m:den>
                    </m:f>
                  </m:oMath>
                </a14:m>
                <a:r>
                  <a:rPr lang="en-US" sz="2800" dirty="0"/>
                  <a:t>  or  </a:t>
                </a: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5</m:t>
                        </m:r>
                      </m:num>
                      <m:den>
                        <m:r>
                          <a:rPr lang="en-US" sz="2800" b="0" i="1" smtClean="0">
                            <a:latin typeface="Cambria Math" panose="02040503050406030204" pitchFamily="18" charset="0"/>
                          </a:rPr>
                          <m:t>8</m:t>
                        </m:r>
                      </m:den>
                    </m:f>
                  </m:oMath>
                </a14:m>
                <a:r>
                  <a:rPr lang="en-US" sz="2800" dirty="0" smtClean="0"/>
                  <a:t>			More or less than one whole</a:t>
                </a:r>
              </a:p>
              <a:p>
                <a:pPr marL="457200" indent="-457200">
                  <a:buFont typeface="+mj-lt"/>
                  <a:buAutoNum type="alphaLcPeriod"/>
                </a:pP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3</m:t>
                        </m:r>
                      </m:num>
                      <m:den>
                        <m:r>
                          <a:rPr lang="en-US" sz="2800" i="1">
                            <a:latin typeface="Cambria Math" panose="02040503050406030204" pitchFamily="18" charset="0"/>
                          </a:rPr>
                          <m:t>5</m:t>
                        </m:r>
                      </m:den>
                    </m:f>
                  </m:oMath>
                </a14:m>
                <a:r>
                  <a:rPr lang="en-US" sz="2800" dirty="0"/>
                  <a:t>  or  </a:t>
                </a: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2</m:t>
                        </m:r>
                      </m:num>
                      <m:den>
                        <m:r>
                          <a:rPr lang="en-US" sz="2800" i="1">
                            <a:latin typeface="Cambria Math" panose="02040503050406030204" pitchFamily="18" charset="0"/>
                          </a:rPr>
                          <m:t>7</m:t>
                        </m:r>
                      </m:den>
                    </m:f>
                  </m:oMath>
                </a14:m>
                <a:r>
                  <a:rPr lang="en-US" sz="2800" dirty="0" smtClean="0"/>
                  <a:t>			More or less than one half</a:t>
                </a:r>
              </a:p>
              <a:p>
                <a:pPr marL="457200" indent="-457200">
                  <a:buFont typeface="+mj-lt"/>
                  <a:buAutoNum type="alphaLcPeriod"/>
                </a:pP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5</m:t>
                        </m:r>
                      </m:num>
                      <m:den>
                        <m:r>
                          <a:rPr lang="en-US" sz="2800" b="0" i="1" smtClean="0">
                            <a:latin typeface="Cambria Math" panose="02040503050406030204" pitchFamily="18" charset="0"/>
                          </a:rPr>
                          <m:t>6</m:t>
                        </m:r>
                      </m:den>
                    </m:f>
                  </m:oMath>
                </a14:m>
                <a:r>
                  <a:rPr lang="en-US" sz="2800" dirty="0"/>
                  <a:t>  or  </a:t>
                </a:r>
                <a14:m>
                  <m:oMath xmlns:m="http://schemas.openxmlformats.org/officeDocument/2006/math">
                    <m:f>
                      <m:fPr>
                        <m:ctrlPr>
                          <a:rPr lang="en-US" sz="2800" i="1">
                            <a:latin typeface="Cambria Math" panose="02040503050406030204" pitchFamily="18" charset="0"/>
                          </a:rPr>
                        </m:ctrlPr>
                      </m:fPr>
                      <m:num>
                        <m:r>
                          <a:rPr lang="en-US" sz="2800" b="0" i="1" smtClean="0">
                            <a:latin typeface="Cambria Math" panose="02040503050406030204" pitchFamily="18" charset="0"/>
                          </a:rPr>
                          <m:t>9</m:t>
                        </m:r>
                      </m:num>
                      <m:den>
                        <m:r>
                          <a:rPr lang="en-US" sz="2800" b="0" i="1" smtClean="0">
                            <a:latin typeface="Cambria Math" panose="02040503050406030204" pitchFamily="18" charset="0"/>
                          </a:rPr>
                          <m:t>10</m:t>
                        </m:r>
                      </m:den>
                    </m:f>
                  </m:oMath>
                </a14:m>
                <a:r>
                  <a:rPr lang="en-US" sz="2800" dirty="0" smtClean="0"/>
                  <a:t>			Distance from one whole</a:t>
                </a:r>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a:p>
              <a:p>
                <a:pPr marL="457200" indent="-457200">
                  <a:buFont typeface="+mj-lt"/>
                  <a:buAutoNum type="alphaLcPeriod"/>
                </a:pPr>
                <a:endParaRPr lang="en-US" sz="2800" dirty="0" smtClean="0"/>
              </a:p>
              <a:p>
                <a:pPr marL="0" indent="0">
                  <a:buNone/>
                </a:pPr>
                <a:endParaRPr lang="en-US" sz="2800" dirty="0"/>
              </a:p>
            </p:txBody>
          </p:sp>
        </mc:Choice>
        <mc:Fallback xmlns="">
          <p:sp>
            <p:nvSpPr>
              <p:cNvPr id="5" name="Content Placeholder 4"/>
              <p:cNvSpPr>
                <a:spLocks noGrp="1" noRot="1" noChangeAspect="1" noMove="1" noResize="1" noEditPoints="1" noAdjustHandles="1" noChangeArrowheads="1" noChangeShapeType="1" noTextEdit="1"/>
              </p:cNvSpPr>
              <p:nvPr>
                <p:ph idx="1"/>
              </p:nvPr>
            </p:nvSpPr>
            <p:spPr>
              <a:xfrm>
                <a:off x="1202918" y="2011680"/>
                <a:ext cx="10585427" cy="4206240"/>
              </a:xfrm>
              <a:blipFill rotWithShape="0">
                <a:blip r:embed="rId3"/>
                <a:stretch>
                  <a:fillRect t="-290"/>
                </a:stretch>
              </a:blipFill>
            </p:spPr>
            <p:txBody>
              <a:bodyPr/>
              <a:lstStyle/>
              <a:p>
                <a:r>
                  <a:rPr lang="en-US">
                    <a:noFill/>
                  </a:rPr>
                  <a:t> </a:t>
                </a:r>
              </a:p>
            </p:txBody>
          </p:sp>
        </mc:Fallback>
      </mc:AlternateContent>
      <p:sp>
        <p:nvSpPr>
          <p:cNvPr id="6" name="Rectangle 5"/>
          <p:cNvSpPr/>
          <p:nvPr/>
        </p:nvSpPr>
        <p:spPr>
          <a:xfrm>
            <a:off x="4880919" y="2011680"/>
            <a:ext cx="4324865" cy="69445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880919" y="2706130"/>
            <a:ext cx="5721178" cy="69445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880918" y="3523324"/>
            <a:ext cx="4324865" cy="69445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736757" y="4089293"/>
            <a:ext cx="4324865" cy="69445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736757" y="4806381"/>
            <a:ext cx="4324865" cy="69445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0246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8" fill="hold" grpId="0" nodeType="clickEffect">
                                  <p:stCondLst>
                                    <p:cond delay="0"/>
                                  </p:stCondLst>
                                  <p:childTnLst>
                                    <p:animEffect transition="out" filter="wipe(left)">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2" presetClass="exit" presetSubtype="8" fill="hold" grpId="0" nodeType="clickEffect">
                                  <p:stCondLst>
                                    <p:cond delay="0"/>
                                  </p:stCondLst>
                                  <p:childTnLst>
                                    <p:animEffect transition="out" filter="wipe(left)">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2" presetClass="exit" presetSubtype="8" fill="hold" grpId="0" nodeType="clickEffect">
                                  <p:stCondLst>
                                    <p:cond delay="0"/>
                                  </p:stCondLst>
                                  <p:childTnLst>
                                    <p:animEffect transition="out" filter="wipe(left)">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2" presetClass="exit" presetSubtype="8" fill="hold" grpId="0" nodeType="clickEffect">
                                  <p:stCondLst>
                                    <p:cond delay="0"/>
                                  </p:stCondLst>
                                  <p:childTnLst>
                                    <p:animEffect transition="out" filter="wipe(left)">
                                      <p:cBhvr>
                                        <p:cTn id="26" dur="500"/>
                                        <p:tgtEl>
                                          <p:spTgt spid="10"/>
                                        </p:tgtEl>
                                      </p:cBhvr>
                                    </p:animEffect>
                                    <p:set>
                                      <p:cBhvr>
                                        <p:cTn id="27"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Operations</a:t>
            </a:r>
            <a:endParaRPr lang="en-US" dirty="0"/>
          </a:p>
        </p:txBody>
      </p:sp>
      <p:sp>
        <p:nvSpPr>
          <p:cNvPr id="2" name="Text Placeholder 1"/>
          <p:cNvSpPr>
            <a:spLocks noGrp="1"/>
          </p:cNvSpPr>
          <p:nvPr>
            <p:ph type="body" idx="1"/>
          </p:nvPr>
        </p:nvSpPr>
        <p:spPr/>
        <p:txBody>
          <a:bodyPr/>
          <a:lstStyle/>
          <a:p>
            <a:endParaRPr lang="en-US" dirty="0"/>
          </a:p>
        </p:txBody>
      </p:sp>
      <p:pic>
        <p:nvPicPr>
          <p:cNvPr id="6"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1694" y="297874"/>
            <a:ext cx="1514188" cy="15141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5906"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alarm clocks, alarms, clocks, households, time piec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0889" y="278836"/>
            <a:ext cx="1511917" cy="151191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02499" y="297874"/>
            <a:ext cx="1525973" cy="152597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8" descr="dining, dinners, eating, food, households, lunches, meals, pizza cutters, pizzas, supp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0923" y="26465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0" descr="School supplies,  a rul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39969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 your students remember procedures?</a:t>
            </a:r>
            <a:endParaRPr lang="en-US" dirty="0"/>
          </a:p>
        </p:txBody>
      </p:sp>
      <p:pic>
        <p:nvPicPr>
          <p:cNvPr id="4" name="Content Placeholder 3"/>
          <p:cNvPicPr>
            <a:picLocks noGrp="1" noChangeAspect="1"/>
          </p:cNvPicPr>
          <p:nvPr>
            <p:ph idx="1"/>
          </p:nvPr>
        </p:nvPicPr>
        <p:blipFill>
          <a:blip r:embed="rId3"/>
          <a:stretch>
            <a:fillRect/>
          </a:stretch>
        </p:blipFill>
        <p:spPr>
          <a:xfrm>
            <a:off x="559636" y="2544205"/>
            <a:ext cx="5238750" cy="3067050"/>
          </a:xfrm>
          <a:prstGeom prst="rect">
            <a:avLst/>
          </a:prstGeom>
        </p:spPr>
      </p:pic>
      <p:pic>
        <p:nvPicPr>
          <p:cNvPr id="5" name="Picture 4"/>
          <p:cNvPicPr>
            <a:picLocks noChangeAspect="1"/>
          </p:cNvPicPr>
          <p:nvPr/>
        </p:nvPicPr>
        <p:blipFill>
          <a:blip r:embed="rId4"/>
          <a:stretch>
            <a:fillRect/>
          </a:stretch>
        </p:blipFill>
        <p:spPr>
          <a:xfrm>
            <a:off x="7066284" y="2582305"/>
            <a:ext cx="4143375" cy="2990850"/>
          </a:xfrm>
          <a:prstGeom prst="rect">
            <a:avLst/>
          </a:prstGeom>
        </p:spPr>
      </p:pic>
    </p:spTree>
    <p:extLst>
      <p:ext uri="{BB962C8B-B14F-4D97-AF65-F5344CB8AC3E}">
        <p14:creationId xmlns:p14="http://schemas.microsoft.com/office/powerpoint/2010/main" val="3066631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4"/>
          <p:cNvSpPr/>
          <p:nvPr/>
        </p:nvSpPr>
        <p:spPr>
          <a:xfrm>
            <a:off x="319733" y="5041230"/>
            <a:ext cx="11550452" cy="1744578"/>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pPr algn="ctr"/>
            <a:r>
              <a:rPr lang="en-US" sz="6000" dirty="0" smtClean="0"/>
              <a:t>topics</a:t>
            </a:r>
            <a:r>
              <a:rPr lang="en-US" dirty="0" smtClean="0"/>
              <a:t>	</a:t>
            </a:r>
            <a:endParaRPr lang="en-US" dirty="0"/>
          </a:p>
        </p:txBody>
      </p:sp>
      <p:sp>
        <p:nvSpPr>
          <p:cNvPr id="3" name="Content Placeholder 2"/>
          <p:cNvSpPr>
            <a:spLocks noGrp="1"/>
          </p:cNvSpPr>
          <p:nvPr>
            <p:ph idx="1"/>
          </p:nvPr>
        </p:nvSpPr>
        <p:spPr/>
        <p:txBody>
          <a:bodyPr>
            <a:normAutofit/>
          </a:bodyPr>
          <a:lstStyle/>
          <a:p>
            <a:r>
              <a:rPr lang="en-US" sz="4800" dirty="0"/>
              <a:t>Essential fraction </a:t>
            </a:r>
            <a:r>
              <a:rPr lang="en-US" sz="4800" dirty="0" smtClean="0"/>
              <a:t>concepts</a:t>
            </a:r>
          </a:p>
          <a:p>
            <a:r>
              <a:rPr lang="en-US" sz="4800" dirty="0" smtClean="0"/>
              <a:t>Connections to 6-8 content</a:t>
            </a:r>
          </a:p>
          <a:p>
            <a:r>
              <a:rPr lang="en-US" sz="4800" dirty="0" smtClean="0"/>
              <a:t>Strategies to fit the two together</a:t>
            </a:r>
            <a:endParaRPr lang="en-US" sz="4800" dirty="0"/>
          </a:p>
          <a:p>
            <a:endParaRPr lang="en-US" sz="4800" dirty="0" smtClean="0"/>
          </a:p>
          <a:p>
            <a:pPr marL="0" indent="0" algn="ctr">
              <a:buNone/>
            </a:pPr>
            <a:r>
              <a:rPr lang="en-US" sz="4800" dirty="0" smtClean="0">
                <a:solidFill>
                  <a:schemeClr val="accent3">
                    <a:lumMod val="60000"/>
                    <a:lumOff val="40000"/>
                  </a:schemeClr>
                </a:solidFill>
                <a:hlinkClick r:id="rId3"/>
              </a:rPr>
              <a:t>fractionprogression.wikispaces.com</a:t>
            </a:r>
            <a:endParaRPr lang="en-US" sz="4800" dirty="0">
              <a:solidFill>
                <a:schemeClr val="accent3">
                  <a:lumMod val="60000"/>
                  <a:lumOff val="40000"/>
                </a:schemeClr>
              </a:solidFill>
            </a:endParaRPr>
          </a:p>
          <a:p>
            <a:endParaRPr lang="en-US" sz="4800" dirty="0" smtClean="0"/>
          </a:p>
          <a:p>
            <a:endParaRPr lang="en-US" sz="4800" dirty="0"/>
          </a:p>
        </p:txBody>
      </p:sp>
      <p:pic>
        <p:nvPicPr>
          <p:cNvPr id="4" name="Picture 14" descr="alarm clocks, alarms, clocks, households, time piec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31040" y="281019"/>
            <a:ext cx="1511917" cy="1511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9783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055462" y="2039082"/>
            <a:ext cx="2724150" cy="2314575"/>
          </a:xfrm>
          <a:prstGeom prst="rect">
            <a:avLst/>
          </a:prstGeom>
        </p:spPr>
      </p:pic>
      <p:sp>
        <p:nvSpPr>
          <p:cNvPr id="2" name="Title 1"/>
          <p:cNvSpPr>
            <a:spLocks noGrp="1"/>
          </p:cNvSpPr>
          <p:nvPr>
            <p:ph type="title"/>
          </p:nvPr>
        </p:nvSpPr>
        <p:spPr/>
        <p:txBody>
          <a:bodyPr/>
          <a:lstStyle/>
          <a:p>
            <a:pPr algn="ctr"/>
            <a:r>
              <a:rPr lang="en-US" dirty="0" smtClean="0"/>
              <a:t>Maybe a different procedure would help?</a:t>
            </a:r>
            <a:endParaRPr lang="en-US" dirty="0"/>
          </a:p>
        </p:txBody>
      </p:sp>
      <p:pic>
        <p:nvPicPr>
          <p:cNvPr id="4" name="Content Placeholder 3"/>
          <p:cNvPicPr>
            <a:picLocks noGrp="1" noChangeAspect="1"/>
          </p:cNvPicPr>
          <p:nvPr>
            <p:ph idx="1"/>
          </p:nvPr>
        </p:nvPicPr>
        <p:blipFill>
          <a:blip r:embed="rId4"/>
          <a:stretch>
            <a:fillRect/>
          </a:stretch>
        </p:blipFill>
        <p:spPr>
          <a:xfrm>
            <a:off x="7894166" y="2293345"/>
            <a:ext cx="3733800" cy="3486150"/>
          </a:xfrm>
          <a:prstGeom prst="rect">
            <a:avLst/>
          </a:prstGeom>
        </p:spPr>
      </p:pic>
      <p:pic>
        <p:nvPicPr>
          <p:cNvPr id="5" name="Picture 4"/>
          <p:cNvPicPr>
            <a:picLocks noChangeAspect="1"/>
          </p:cNvPicPr>
          <p:nvPr/>
        </p:nvPicPr>
        <p:blipFill>
          <a:blip r:embed="rId5"/>
          <a:stretch>
            <a:fillRect/>
          </a:stretch>
        </p:blipFill>
        <p:spPr>
          <a:xfrm>
            <a:off x="4749628" y="2125669"/>
            <a:ext cx="857250" cy="790575"/>
          </a:xfrm>
          <a:prstGeom prst="rect">
            <a:avLst/>
          </a:prstGeom>
        </p:spPr>
      </p:pic>
      <p:pic>
        <p:nvPicPr>
          <p:cNvPr id="7" name="Picture 6"/>
          <p:cNvPicPr>
            <a:picLocks noChangeAspect="1"/>
          </p:cNvPicPr>
          <p:nvPr/>
        </p:nvPicPr>
        <p:blipFill>
          <a:blip r:embed="rId6"/>
          <a:stretch>
            <a:fillRect/>
          </a:stretch>
        </p:blipFill>
        <p:spPr>
          <a:xfrm>
            <a:off x="1452691" y="4599804"/>
            <a:ext cx="5886450" cy="1971675"/>
          </a:xfrm>
          <a:prstGeom prst="rect">
            <a:avLst/>
          </a:prstGeom>
        </p:spPr>
      </p:pic>
      <p:pic>
        <p:nvPicPr>
          <p:cNvPr id="4098" name="Picture 2" descr="http://s3.amazonaws.com/readers/2012/08/09/butterfly-fractions_1.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rot="20701137">
            <a:off x="420207" y="1694052"/>
            <a:ext cx="2854411" cy="2105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57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500" fill="hold"/>
                                        <p:tgtEl>
                                          <p:spTgt spid="4098"/>
                                        </p:tgtEl>
                                        <p:attrNameLst>
                                          <p:attrName>ppt_w</p:attrName>
                                        </p:attrNameLst>
                                      </p:cBhvr>
                                      <p:tavLst>
                                        <p:tav tm="0">
                                          <p:val>
                                            <p:fltVal val="0"/>
                                          </p:val>
                                        </p:tav>
                                        <p:tav tm="100000">
                                          <p:val>
                                            <p:strVal val="#ppt_w"/>
                                          </p:val>
                                        </p:tav>
                                      </p:tavLst>
                                    </p:anim>
                                    <p:anim calcmode="lin" valueType="num">
                                      <p:cBhvr>
                                        <p:cTn id="8" dur="500" fill="hold"/>
                                        <p:tgtEl>
                                          <p:spTgt spid="4098"/>
                                        </p:tgtEl>
                                        <p:attrNameLst>
                                          <p:attrName>ppt_h</p:attrName>
                                        </p:attrNameLst>
                                      </p:cBhvr>
                                      <p:tavLst>
                                        <p:tav tm="0">
                                          <p:val>
                                            <p:fltVal val="0"/>
                                          </p:val>
                                        </p:tav>
                                        <p:tav tm="100000">
                                          <p:val>
                                            <p:strVal val="#ppt_h"/>
                                          </p:val>
                                        </p:tav>
                                      </p:tavLst>
                                    </p:anim>
                                    <p:animEffect transition="in" filter="fade">
                                      <p:cBhvr>
                                        <p:cTn id="9" dur="500"/>
                                        <p:tgtEl>
                                          <p:spTgt spid="4098"/>
                                        </p:tgtEl>
                                      </p:cBhvr>
                                    </p:animEffect>
                                    <p:anim calcmode="lin" valueType="num">
                                      <p:cBhvr>
                                        <p:cTn id="10" dur="500" fill="hold"/>
                                        <p:tgtEl>
                                          <p:spTgt spid="4098"/>
                                        </p:tgtEl>
                                        <p:attrNameLst>
                                          <p:attrName>ppt_x</p:attrName>
                                        </p:attrNameLst>
                                      </p:cBhvr>
                                      <p:tavLst>
                                        <p:tav tm="0">
                                          <p:val>
                                            <p:fltVal val="0.5"/>
                                          </p:val>
                                        </p:tav>
                                        <p:tav tm="100000">
                                          <p:val>
                                            <p:strVal val="#ppt_x"/>
                                          </p:val>
                                        </p:tav>
                                      </p:tavLst>
                                    </p:anim>
                                    <p:anim calcmode="lin" valueType="num">
                                      <p:cBhvr>
                                        <p:cTn id="11" dur="500" fill="hold"/>
                                        <p:tgtEl>
                                          <p:spTgt spid="4098"/>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3.  Help </a:t>
            </a:r>
            <a:r>
              <a:rPr lang="en-US" dirty="0"/>
              <a:t>students understand why procedures for computations with fraction make sense</a:t>
            </a:r>
          </a:p>
        </p:txBody>
      </p:sp>
      <p:sp>
        <p:nvSpPr>
          <p:cNvPr id="3" name="Content Placeholder 2"/>
          <p:cNvSpPr>
            <a:spLocks noGrp="1"/>
          </p:cNvSpPr>
          <p:nvPr>
            <p:ph idx="1"/>
          </p:nvPr>
        </p:nvSpPr>
        <p:spPr>
          <a:xfrm>
            <a:off x="457200" y="2011679"/>
            <a:ext cx="8145379" cy="4458131"/>
          </a:xfrm>
        </p:spPr>
        <p:txBody>
          <a:bodyPr>
            <a:normAutofit/>
          </a:bodyPr>
          <a:lstStyle/>
          <a:p>
            <a:pPr marL="0" indent="0">
              <a:buNone/>
            </a:pPr>
            <a:r>
              <a:rPr lang="en-US" sz="2800" dirty="0"/>
              <a:t>Help students understand why procedures for computations with fractions make sense.</a:t>
            </a:r>
          </a:p>
          <a:p>
            <a:pPr marL="457200" indent="-457200">
              <a:buFont typeface="+mj-lt"/>
              <a:buAutoNum type="arabicPeriod"/>
            </a:pPr>
            <a:r>
              <a:rPr lang="en-US" sz="2800" dirty="0" smtClean="0"/>
              <a:t>Use contextual tasks.</a:t>
            </a:r>
          </a:p>
          <a:p>
            <a:pPr marL="457200" indent="-457200">
              <a:buFont typeface="+mj-lt"/>
              <a:buAutoNum type="arabicPeriod"/>
            </a:pPr>
            <a:r>
              <a:rPr lang="en-US" sz="2800" dirty="0" smtClean="0"/>
              <a:t>Explore each operation with a variety of models.</a:t>
            </a:r>
          </a:p>
          <a:p>
            <a:pPr marL="457200" indent="-457200">
              <a:buFont typeface="+mj-lt"/>
              <a:buAutoNum type="arabicPeriod"/>
            </a:pPr>
            <a:r>
              <a:rPr lang="en-US" sz="2800" dirty="0" smtClean="0"/>
              <a:t>Let estimation and informal methods play a big role in the development of strategies.</a:t>
            </a:r>
          </a:p>
          <a:p>
            <a:pPr marL="457200" indent="-457200">
              <a:buFont typeface="+mj-lt"/>
              <a:buAutoNum type="arabicPeriod"/>
            </a:pPr>
            <a:r>
              <a:rPr lang="en-US" sz="2800" dirty="0" smtClean="0"/>
              <a:t>Address common misconceptions regarding the operations.</a:t>
            </a:r>
            <a:endParaRPr lang="en-US" sz="2800" dirty="0"/>
          </a:p>
          <a:p>
            <a:endParaRPr lang="en-US" sz="2800" dirty="0"/>
          </a:p>
        </p:txBody>
      </p:sp>
      <p:pic>
        <p:nvPicPr>
          <p:cNvPr id="4" name="Picture 3"/>
          <p:cNvPicPr>
            <a:picLocks noChangeAspect="1"/>
          </p:cNvPicPr>
          <p:nvPr/>
        </p:nvPicPr>
        <p:blipFill>
          <a:blip r:embed="rId3"/>
          <a:stretch>
            <a:fillRect/>
          </a:stretch>
        </p:blipFill>
        <p:spPr>
          <a:xfrm>
            <a:off x="8702605" y="2011679"/>
            <a:ext cx="3323671" cy="4309311"/>
          </a:xfrm>
          <a:prstGeom prst="rect">
            <a:avLst/>
          </a:prstGeom>
        </p:spPr>
      </p:pic>
    </p:spTree>
    <p:extLst>
      <p:ext uri="{BB962C8B-B14F-4D97-AF65-F5344CB8AC3E}">
        <p14:creationId xmlns:p14="http://schemas.microsoft.com/office/powerpoint/2010/main" val="15488397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pic>
        <p:nvPicPr>
          <p:cNvPr id="9" name="Content Placeholder 3"/>
          <p:cNvPicPr>
            <a:picLocks noGrp="1" noChangeAspect="1"/>
          </p:cNvPicPr>
          <p:nvPr>
            <p:ph idx="1"/>
          </p:nvPr>
        </p:nvPicPr>
        <p:blipFill>
          <a:blip r:embed="rId3"/>
          <a:stretch>
            <a:fillRect/>
          </a:stretch>
        </p:blipFill>
        <p:spPr>
          <a:xfrm>
            <a:off x="2846181" y="2011363"/>
            <a:ext cx="6498051" cy="4206875"/>
          </a:xfrm>
          <a:prstGeom prst="rect">
            <a:avLst/>
          </a:prstGeom>
        </p:spPr>
      </p:pic>
    </p:spTree>
    <p:extLst>
      <p:ext uri="{BB962C8B-B14F-4D97-AF65-F5344CB8AC3E}">
        <p14:creationId xmlns:p14="http://schemas.microsoft.com/office/powerpoint/2010/main" val="22132180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Which Operation should you use?</a:t>
            </a:r>
            <a:endParaRPr lang="en-US" dirty="0"/>
          </a:p>
        </p:txBody>
      </p:sp>
      <p:pic>
        <p:nvPicPr>
          <p:cNvPr id="5" name="Picture 4"/>
          <p:cNvPicPr>
            <a:picLocks noChangeAspect="1"/>
          </p:cNvPicPr>
          <p:nvPr/>
        </p:nvPicPr>
        <p:blipFill>
          <a:blip r:embed="rId3"/>
          <a:stretch>
            <a:fillRect/>
          </a:stretch>
        </p:blipFill>
        <p:spPr>
          <a:xfrm>
            <a:off x="1825698" y="3720585"/>
            <a:ext cx="8732663" cy="2692571"/>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2086748" y="2008658"/>
                <a:ext cx="7909538" cy="1601529"/>
              </a:xfrm>
              <a:prstGeom prst="rect">
                <a:avLst/>
              </a:prstGeom>
              <a:noFill/>
            </p:spPr>
            <p:txBody>
              <a:bodyPr wrap="none" rtlCol="0">
                <a:spAutoFit/>
              </a:bodyPr>
              <a:lstStyle/>
              <a:p>
                <a:r>
                  <a:rPr lang="en-US" sz="2800" dirty="0" smtClean="0"/>
                  <a:t>Ashley bought 6 pounds of candy. </a:t>
                </a:r>
              </a:p>
              <a:p>
                <a:r>
                  <a:rPr lang="en-US" sz="2800" dirty="0" smtClean="0"/>
                  <a:t>She put the candy into bags that each hold </a:t>
                </a:r>
                <a14:m>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3</m:t>
                        </m:r>
                      </m:num>
                      <m:den>
                        <m:r>
                          <a:rPr lang="en-US" sz="2800" b="0" i="1" smtClean="0">
                            <a:latin typeface="Cambria Math" panose="02040503050406030204" pitchFamily="18" charset="0"/>
                          </a:rPr>
                          <m:t>4</m:t>
                        </m:r>
                      </m:den>
                    </m:f>
                  </m:oMath>
                </a14:m>
                <a:r>
                  <a:rPr lang="en-US" sz="2800" dirty="0" smtClean="0"/>
                  <a:t> pound. </a:t>
                </a:r>
              </a:p>
              <a:p>
                <a:r>
                  <a:rPr lang="en-US" sz="2800" dirty="0" smtClean="0"/>
                  <a:t>How many bags of candy did she fill? </a:t>
                </a:r>
                <a:endParaRPr lang="en-US" sz="2800" dirty="0"/>
              </a:p>
            </p:txBody>
          </p:sp>
        </mc:Choice>
        <mc:Fallback xmlns="">
          <p:sp>
            <p:nvSpPr>
              <p:cNvPr id="6" name="TextBox 5"/>
              <p:cNvSpPr txBox="1">
                <a:spLocks noRot="1" noChangeAspect="1" noMove="1" noResize="1" noEditPoints="1" noAdjustHandles="1" noChangeArrowheads="1" noChangeShapeType="1" noTextEdit="1"/>
              </p:cNvSpPr>
              <p:nvPr/>
            </p:nvSpPr>
            <p:spPr>
              <a:xfrm>
                <a:off x="2086748" y="2008658"/>
                <a:ext cx="7909538" cy="1601529"/>
              </a:xfrm>
              <a:prstGeom prst="rect">
                <a:avLst/>
              </a:prstGeom>
              <a:blipFill rotWithShape="0">
                <a:blip r:embed="rId4"/>
                <a:stretch>
                  <a:fillRect l="-1541" t="-3817" r="-462" b="-8015"/>
                </a:stretch>
              </a:blipFill>
            </p:spPr>
            <p:txBody>
              <a:bodyPr/>
              <a:lstStyle/>
              <a:p>
                <a:r>
                  <a:rPr lang="en-US">
                    <a:noFill/>
                  </a:rPr>
                  <a:t> </a:t>
                </a:r>
              </a:p>
            </p:txBody>
          </p:sp>
        </mc:Fallback>
      </mc:AlternateContent>
    </p:spTree>
    <p:extLst>
      <p:ext uri="{BB962C8B-B14F-4D97-AF65-F5344CB8AC3E}">
        <p14:creationId xmlns:p14="http://schemas.microsoft.com/office/powerpoint/2010/main" val="42948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Adding and subtracting with </a:t>
            </a:r>
            <a:br>
              <a:rPr lang="en-US" dirty="0" smtClean="0"/>
            </a:br>
            <a:r>
              <a:rPr lang="en-US" dirty="0" smtClean="0"/>
              <a:t>like denominators</a:t>
            </a:r>
            <a:endParaRPr lang="en-US" dirty="0"/>
          </a:p>
        </p:txBody>
      </p:sp>
      <p:sp>
        <p:nvSpPr>
          <p:cNvPr id="3" name="Content Placeholder 2"/>
          <p:cNvSpPr>
            <a:spLocks noGrp="1"/>
          </p:cNvSpPr>
          <p:nvPr>
            <p:ph idx="1"/>
          </p:nvPr>
        </p:nvSpPr>
        <p:spPr/>
        <p:txBody>
          <a:bodyPr/>
          <a:lstStyle/>
          <a:p>
            <a:pPr marL="0" indent="0" algn="ctr">
              <a:buNone/>
            </a:pPr>
            <a:r>
              <a:rPr lang="en-US" sz="4400" dirty="0"/>
              <a:t>Depending on your students’ abilities, you may need to stop here and teach fraction operations to the whole class. Each time you add a type of operation, practice solving equations that apply that skill. </a:t>
            </a:r>
          </a:p>
          <a:p>
            <a:endParaRPr lang="en-US" dirty="0"/>
          </a:p>
        </p:txBody>
      </p:sp>
      <p:pic>
        <p:nvPicPr>
          <p:cNvPr id="4" name="Picture 18" descr="dining, dinners, eating, food, households, lunches, meals, pizza cutters, pizzas, supp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46287" y="248080"/>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92922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Minilessons</a:t>
            </a:r>
            <a:r>
              <a:rPr lang="en-US" dirty="0" smtClean="0"/>
              <a:t> or Number talks/strings</a:t>
            </a:r>
            <a:endParaRPr lang="en-US" dirty="0"/>
          </a:p>
        </p:txBody>
      </p:sp>
      <p:sp>
        <p:nvSpPr>
          <p:cNvPr id="6" name="Content Placeholder 5"/>
          <p:cNvSpPr>
            <a:spLocks noGrp="1"/>
          </p:cNvSpPr>
          <p:nvPr>
            <p:ph sz="half" idx="2"/>
          </p:nvPr>
        </p:nvSpPr>
        <p:spPr>
          <a:xfrm>
            <a:off x="4824663" y="2011680"/>
            <a:ext cx="6160608" cy="4206240"/>
          </a:xfrm>
        </p:spPr>
        <p:txBody>
          <a:bodyPr/>
          <a:lstStyle/>
          <a:p>
            <a:r>
              <a:rPr lang="en-US" dirty="0" smtClean="0"/>
              <a:t>10-15 minutes</a:t>
            </a:r>
          </a:p>
          <a:p>
            <a:r>
              <a:rPr lang="en-US" dirty="0"/>
              <a:t>6-8 carefully crafted problems</a:t>
            </a:r>
          </a:p>
          <a:p>
            <a:r>
              <a:rPr lang="en-US" dirty="0" smtClean="0"/>
              <a:t>Whole class or small group using mental math</a:t>
            </a:r>
          </a:p>
          <a:p>
            <a:r>
              <a:rPr lang="en-US" dirty="0"/>
              <a:t>Work one at time and allow students to share strategies</a:t>
            </a:r>
          </a:p>
          <a:p>
            <a:r>
              <a:rPr lang="en-US" dirty="0" smtClean="0"/>
              <a:t>Structured with developmental progressions in mind</a:t>
            </a:r>
          </a:p>
          <a:p>
            <a:r>
              <a:rPr lang="en-US" dirty="0" smtClean="0"/>
              <a:t>Helps students develop a variety of mental math strategies</a:t>
            </a:r>
            <a:endParaRPr lang="en-US" dirty="0"/>
          </a:p>
        </p:txBody>
      </p:sp>
      <p:pic>
        <p:nvPicPr>
          <p:cNvPr id="1026" name="Picture 2" descr="http://ecx.images-amazon.com/images/I/51tYnWs-vqL.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807515" y="2131678"/>
            <a:ext cx="3239293" cy="4206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31728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4294967295"/>
          </p:nvPr>
        </p:nvPicPr>
        <p:blipFill>
          <a:blip r:embed="rId2"/>
          <a:stretch>
            <a:fillRect/>
          </a:stretch>
        </p:blipFill>
        <p:spPr>
          <a:xfrm>
            <a:off x="2819056" y="387628"/>
            <a:ext cx="6082748" cy="6082748"/>
          </a:xfrm>
          <a:prstGeom prst="rect">
            <a:avLst/>
          </a:prstGeom>
        </p:spPr>
      </p:pic>
    </p:spTree>
    <p:extLst>
      <p:ext uri="{BB962C8B-B14F-4D97-AF65-F5344CB8AC3E}">
        <p14:creationId xmlns:p14="http://schemas.microsoft.com/office/powerpoint/2010/main" val="7676246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Adding and subtracting with like denominators (grade 4)</a:t>
            </a:r>
            <a:endParaRPr lang="en-US" dirty="0"/>
          </a:p>
        </p:txBody>
      </p:sp>
      <p:sp>
        <p:nvSpPr>
          <p:cNvPr id="6" name="Content Placeholder 5"/>
          <p:cNvSpPr>
            <a:spLocks noGrp="1"/>
          </p:cNvSpPr>
          <p:nvPr>
            <p:ph idx="1"/>
          </p:nvPr>
        </p:nvSpPr>
        <p:spPr/>
        <p:txBody>
          <a:bodyPr/>
          <a:lstStyle/>
          <a:p>
            <a:endParaRPr lang="en-US" dirty="0"/>
          </a:p>
        </p:txBody>
      </p:sp>
      <p:pic>
        <p:nvPicPr>
          <p:cNvPr id="9" name="Picture 10" descr="Piece of chocolate coming off of a candy b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01595" y="166978"/>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663203" y="2430149"/>
            <a:ext cx="4774559" cy="3210622"/>
          </a:xfrm>
          <a:prstGeom prst="rect">
            <a:avLst/>
          </a:prstGeom>
        </p:spPr>
      </p:pic>
      <p:pic>
        <p:nvPicPr>
          <p:cNvPr id="3" name="Picture 2"/>
          <p:cNvPicPr>
            <a:picLocks noChangeAspect="1"/>
          </p:cNvPicPr>
          <p:nvPr/>
        </p:nvPicPr>
        <p:blipFill>
          <a:blip r:embed="rId5"/>
          <a:stretch>
            <a:fillRect/>
          </a:stretch>
        </p:blipFill>
        <p:spPr>
          <a:xfrm>
            <a:off x="6235943" y="2430149"/>
            <a:ext cx="4971672" cy="3210622"/>
          </a:xfrm>
          <a:prstGeom prst="rect">
            <a:avLst/>
          </a:prstGeom>
          <a:ln w="19050">
            <a:solidFill>
              <a:schemeClr val="bg1"/>
            </a:solidFill>
          </a:ln>
        </p:spPr>
      </p:pic>
    </p:spTree>
    <p:extLst>
      <p:ext uri="{BB962C8B-B14F-4D97-AF65-F5344CB8AC3E}">
        <p14:creationId xmlns:p14="http://schemas.microsoft.com/office/powerpoint/2010/main" val="24017821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Improper fractions (grade 4)</a:t>
            </a:r>
            <a:endParaRPr lang="en-US" dirty="0"/>
          </a:p>
        </p:txBody>
      </p:sp>
      <p:pic>
        <p:nvPicPr>
          <p:cNvPr id="5" name="Picture 4"/>
          <p:cNvPicPr>
            <a:picLocks noChangeAspect="1"/>
          </p:cNvPicPr>
          <p:nvPr/>
        </p:nvPicPr>
        <p:blipFill>
          <a:blip r:embed="rId3"/>
          <a:stretch>
            <a:fillRect/>
          </a:stretch>
        </p:blipFill>
        <p:spPr>
          <a:xfrm>
            <a:off x="2296736" y="4556208"/>
            <a:ext cx="7366857" cy="1808944"/>
          </a:xfrm>
          <a:prstGeom prst="rect">
            <a:avLst/>
          </a:prstGeom>
        </p:spPr>
      </p:pic>
      <p:pic>
        <p:nvPicPr>
          <p:cNvPr id="7" name="Content Placeholder 6"/>
          <p:cNvPicPr>
            <a:picLocks noGrp="1" noChangeAspect="1"/>
          </p:cNvPicPr>
          <p:nvPr>
            <p:ph idx="1"/>
          </p:nvPr>
        </p:nvPicPr>
        <p:blipFill>
          <a:blip r:embed="rId4"/>
          <a:stretch>
            <a:fillRect/>
          </a:stretch>
        </p:blipFill>
        <p:spPr>
          <a:xfrm>
            <a:off x="2296736" y="2287477"/>
            <a:ext cx="7366857" cy="1835596"/>
          </a:xfrm>
          <a:prstGeom prst="rect">
            <a:avLst/>
          </a:prstGeom>
        </p:spPr>
      </p:pic>
      <p:pic>
        <p:nvPicPr>
          <p:cNvPr id="6" name="Picture 20" descr="School supplies,  a rul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603913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Adding and subtracting fractions with unlike denominators (grade 4)</a:t>
            </a:r>
            <a:endParaRPr lang="en-US" dirty="0"/>
          </a:p>
        </p:txBody>
      </p:sp>
      <p:sp>
        <p:nvSpPr>
          <p:cNvPr id="6" name="Content Placeholder 5"/>
          <p:cNvSpPr>
            <a:spLocks noGrp="1"/>
          </p:cNvSpPr>
          <p:nvPr>
            <p:ph idx="1"/>
          </p:nvPr>
        </p:nvSpPr>
        <p:spPr/>
        <p:txBody>
          <a:bodyPr/>
          <a:lstStyle/>
          <a:p>
            <a:r>
              <a:rPr lang="en-US" dirty="0" smtClean="0"/>
              <a:t>Begin with fractions in which one denominator is a multiple of the other so that only one fraction has to be changed. </a:t>
            </a:r>
          </a:p>
          <a:p>
            <a:endParaRPr lang="en-US" dirty="0"/>
          </a:p>
        </p:txBody>
      </p:sp>
      <p:pic>
        <p:nvPicPr>
          <p:cNvPr id="7" name="Picture 6"/>
          <p:cNvPicPr>
            <a:picLocks noChangeAspect="1"/>
          </p:cNvPicPr>
          <p:nvPr/>
        </p:nvPicPr>
        <p:blipFill>
          <a:blip r:embed="rId3"/>
          <a:stretch>
            <a:fillRect/>
          </a:stretch>
        </p:blipFill>
        <p:spPr>
          <a:xfrm>
            <a:off x="3310650" y="3402179"/>
            <a:ext cx="6039729" cy="2132347"/>
          </a:xfrm>
          <a:prstGeom prst="rect">
            <a:avLst/>
          </a:prstGeom>
        </p:spPr>
      </p:pic>
      <p:pic>
        <p:nvPicPr>
          <p:cNvPr id="8"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1443" y="266841"/>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03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trouble with fractions…</a:t>
            </a:r>
            <a:endParaRPr lang="en-US" dirty="0"/>
          </a:p>
        </p:txBody>
      </p:sp>
      <p:sp>
        <p:nvSpPr>
          <p:cNvPr id="3" name="Content Placeholder 2"/>
          <p:cNvSpPr>
            <a:spLocks noGrp="1"/>
          </p:cNvSpPr>
          <p:nvPr>
            <p:ph idx="1"/>
          </p:nvPr>
        </p:nvSpPr>
        <p:spPr/>
        <p:txBody>
          <a:bodyPr/>
          <a:lstStyle/>
          <a:p>
            <a:endParaRPr lang="en-US" dirty="0"/>
          </a:p>
        </p:txBody>
      </p:sp>
      <p:pic>
        <p:nvPicPr>
          <p:cNvPr id="5" name="Picture 2" descr="Peanuts Cartoon"/>
          <p:cNvPicPr>
            <a:picLocks noChangeAspect="1" noChangeArrowheads="1"/>
          </p:cNvPicPr>
          <p:nvPr/>
        </p:nvPicPr>
        <p:blipFill>
          <a:blip r:embed="rId3"/>
          <a:srcRect/>
          <a:stretch>
            <a:fillRect/>
          </a:stretch>
        </p:blipFill>
        <p:spPr bwMode="auto">
          <a:xfrm>
            <a:off x="743299" y="4685288"/>
            <a:ext cx="5894738" cy="1532632"/>
          </a:xfrm>
          <a:prstGeom prst="rect">
            <a:avLst/>
          </a:prstGeom>
          <a:noFill/>
        </p:spPr>
      </p:pic>
      <p:pic>
        <p:nvPicPr>
          <p:cNvPr id="6" name="Picture 4" descr="http://www.printmonkey.co.uk/lg_images/Women-s-Funny-Hoodie-3-out-of-2-people-have-trouble-with-fractions.jpg"/>
          <p:cNvPicPr>
            <a:picLocks noChangeAspect="1" noChangeArrowheads="1"/>
          </p:cNvPicPr>
          <p:nvPr/>
        </p:nvPicPr>
        <p:blipFill>
          <a:blip r:embed="rId4"/>
          <a:srcRect/>
          <a:stretch>
            <a:fillRect/>
          </a:stretch>
        </p:blipFill>
        <p:spPr bwMode="auto">
          <a:xfrm>
            <a:off x="7097657" y="2097953"/>
            <a:ext cx="4227981" cy="4119967"/>
          </a:xfrm>
          <a:prstGeom prst="rect">
            <a:avLst/>
          </a:prstGeom>
          <a:noFill/>
        </p:spPr>
      </p:pic>
      <p:pic>
        <p:nvPicPr>
          <p:cNvPr id="7" name="Picture 4" descr="http://www.fborfw.com/strip_fix/strips/fb_c121105.gif"/>
          <p:cNvPicPr>
            <a:picLocks noChangeAspect="1" noChangeArrowheads="1"/>
          </p:cNvPicPr>
          <p:nvPr/>
        </p:nvPicPr>
        <p:blipFill>
          <a:blip r:embed="rId5"/>
          <a:srcRect/>
          <a:stretch>
            <a:fillRect/>
          </a:stretch>
        </p:blipFill>
        <p:spPr bwMode="auto">
          <a:xfrm>
            <a:off x="743299" y="2097953"/>
            <a:ext cx="5929309" cy="1976436"/>
          </a:xfrm>
          <a:prstGeom prst="rect">
            <a:avLst/>
          </a:prstGeom>
          <a:noFill/>
        </p:spPr>
      </p:pic>
      <p:pic>
        <p:nvPicPr>
          <p:cNvPr id="8" name="Picture 18" descr="dining, dinners, eating, food, households, lunches, meals, pizza cutters, pizzas, supper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25628" y="266841"/>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US" dirty="0" smtClean="0"/>
                  <a:t>Grid Model for adding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5</m:t>
                        </m:r>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3</m:t>
                        </m:r>
                      </m:den>
                    </m:f>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0">
                <a:blip r:embed="rId3"/>
                <a:stretch>
                  <a:fillRect l="-2181"/>
                </a:stretch>
              </a:blipFill>
            </p:spPr>
            <p:txBody>
              <a:bodyPr/>
              <a:lstStyle/>
              <a:p>
                <a:r>
                  <a:rPr lang="en-US">
                    <a:noFill/>
                  </a:rPr>
                  <a:t> </a:t>
                </a:r>
              </a:p>
            </p:txBody>
          </p:sp>
        </mc:Fallback>
      </mc:AlternateContent>
      <p:pic>
        <p:nvPicPr>
          <p:cNvPr id="4" name="Content Placeholder 3"/>
          <p:cNvPicPr>
            <a:picLocks noGrp="1" noChangeAspect="1"/>
          </p:cNvPicPr>
          <p:nvPr>
            <p:ph idx="1"/>
          </p:nvPr>
        </p:nvPicPr>
        <p:blipFill>
          <a:blip r:embed="rId4"/>
          <a:stretch>
            <a:fillRect/>
          </a:stretch>
        </p:blipFill>
        <p:spPr>
          <a:xfrm rot="10800000">
            <a:off x="1202919" y="2626491"/>
            <a:ext cx="4479312" cy="2833300"/>
          </a:xfrm>
          <a:prstGeom prst="rect">
            <a:avLst/>
          </a:prstGeom>
        </p:spPr>
      </p:pic>
      <p:pic>
        <p:nvPicPr>
          <p:cNvPr id="5" name="Picture 4"/>
          <p:cNvPicPr>
            <a:picLocks noChangeAspect="1"/>
          </p:cNvPicPr>
          <p:nvPr/>
        </p:nvPicPr>
        <p:blipFill>
          <a:blip r:embed="rId5"/>
          <a:stretch>
            <a:fillRect/>
          </a:stretch>
        </p:blipFill>
        <p:spPr>
          <a:xfrm rot="10800000">
            <a:off x="6386565" y="2566603"/>
            <a:ext cx="4717445" cy="2833300"/>
          </a:xfrm>
          <a:prstGeom prst="rect">
            <a:avLst/>
          </a:prstGeom>
        </p:spPr>
      </p:pic>
      <p:sp>
        <p:nvSpPr>
          <p:cNvPr id="7" name="TextBox 6"/>
          <p:cNvSpPr txBox="1"/>
          <p:nvPr/>
        </p:nvSpPr>
        <p:spPr>
          <a:xfrm>
            <a:off x="1598335" y="5881182"/>
            <a:ext cx="8772062" cy="584775"/>
          </a:xfrm>
          <a:prstGeom prst="rect">
            <a:avLst/>
          </a:prstGeom>
          <a:noFill/>
        </p:spPr>
        <p:txBody>
          <a:bodyPr wrap="square" rtlCol="0">
            <a:spAutoFit/>
          </a:bodyPr>
          <a:lstStyle/>
          <a:p>
            <a:pPr algn="ctr"/>
            <a:r>
              <a:rPr lang="en-US" sz="3200" dirty="0" err="1" smtClean="0"/>
              <a:t>Uncomplicating</a:t>
            </a:r>
            <a:r>
              <a:rPr lang="en-US" sz="3200" dirty="0" smtClean="0"/>
              <a:t> Fractions , p. 71 (Small, 2014)</a:t>
            </a:r>
            <a:endParaRPr lang="en-US" sz="3200" dirty="0"/>
          </a:p>
        </p:txBody>
      </p:sp>
      <p:sp>
        <p:nvSpPr>
          <p:cNvPr id="3" name="Oval 2"/>
          <p:cNvSpPr/>
          <p:nvPr/>
        </p:nvSpPr>
        <p:spPr>
          <a:xfrm>
            <a:off x="7806690" y="284176"/>
            <a:ext cx="468630" cy="1418894"/>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8735194" y="306249"/>
            <a:ext cx="468630" cy="1418894"/>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474470" y="2893439"/>
            <a:ext cx="3954780" cy="67437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598335" y="3051384"/>
            <a:ext cx="1373466" cy="208026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rot="5400000">
            <a:off x="1843525" y="2481959"/>
            <a:ext cx="759220" cy="1497330"/>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rot="5400000">
            <a:off x="7984368" y="4015484"/>
            <a:ext cx="1624708" cy="814204"/>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159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8" grpId="1" animBg="1"/>
      <p:bldP spid="6" grpId="0" animBg="1"/>
      <p:bldP spid="6" grpId="1" animBg="1"/>
      <p:bldP spid="11" grpId="0" animBg="1"/>
      <p:bldP spid="11" grpId="1" animBg="1"/>
      <p:bldP spid="13" grpId="0" animBg="1"/>
      <p:bldP spid="14"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Multiplying a fraction by a </a:t>
            </a:r>
            <a:br>
              <a:rPr lang="en-US" dirty="0" smtClean="0"/>
            </a:br>
            <a:r>
              <a:rPr lang="en-US" dirty="0" smtClean="0"/>
              <a:t>whole number (grade 4)</a:t>
            </a:r>
            <a:endParaRPr lang="en-US" dirty="0"/>
          </a:p>
        </p:txBody>
      </p:sp>
      <p:pic>
        <p:nvPicPr>
          <p:cNvPr id="4" name="Content Placeholder 3"/>
          <p:cNvPicPr>
            <a:picLocks noGrp="1" noChangeAspect="1"/>
          </p:cNvPicPr>
          <p:nvPr>
            <p:ph idx="1"/>
          </p:nvPr>
        </p:nvPicPr>
        <p:blipFill>
          <a:blip r:embed="rId3"/>
          <a:stretch>
            <a:fillRect/>
          </a:stretch>
        </p:blipFill>
        <p:spPr>
          <a:xfrm>
            <a:off x="3771371" y="2140617"/>
            <a:ext cx="4647176" cy="1083846"/>
          </a:xfrm>
          <a:prstGeom prst="rect">
            <a:avLst/>
          </a:prstGeom>
        </p:spPr>
      </p:pic>
      <p:pic>
        <p:nvPicPr>
          <p:cNvPr id="5" name="Picture 4"/>
          <p:cNvPicPr>
            <a:picLocks noChangeAspect="1"/>
          </p:cNvPicPr>
          <p:nvPr/>
        </p:nvPicPr>
        <p:blipFill>
          <a:blip r:embed="rId4"/>
          <a:stretch>
            <a:fillRect/>
          </a:stretch>
        </p:blipFill>
        <p:spPr>
          <a:xfrm>
            <a:off x="3323606" y="3698591"/>
            <a:ext cx="5542706" cy="1083846"/>
          </a:xfrm>
          <a:prstGeom prst="rect">
            <a:avLst/>
          </a:prstGeom>
        </p:spPr>
      </p:pic>
      <p:pic>
        <p:nvPicPr>
          <p:cNvPr id="6" name="Picture 5"/>
          <p:cNvPicPr>
            <a:picLocks noChangeAspect="1"/>
          </p:cNvPicPr>
          <p:nvPr/>
        </p:nvPicPr>
        <p:blipFill>
          <a:blip r:embed="rId5"/>
          <a:stretch>
            <a:fillRect/>
          </a:stretch>
        </p:blipFill>
        <p:spPr>
          <a:xfrm>
            <a:off x="2991339" y="5376880"/>
            <a:ext cx="6207239" cy="1042718"/>
          </a:xfrm>
          <a:prstGeom prst="rect">
            <a:avLst/>
          </a:prstGeom>
        </p:spPr>
      </p:pic>
      <p:pic>
        <p:nvPicPr>
          <p:cNvPr id="7" name="Picture 16" descr="board games, chess, chesspieces, games, households, leis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224012" y="266963"/>
            <a:ext cx="1525973" cy="1525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879792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Divide whole numbers that give fractional answers (grade 5)</a:t>
            </a:r>
            <a:endParaRPr lang="en-US" dirty="0"/>
          </a:p>
        </p:txBody>
      </p:sp>
      <p:pic>
        <p:nvPicPr>
          <p:cNvPr id="4" name="Content Placeholder 3"/>
          <p:cNvPicPr>
            <a:picLocks noGrp="1" noChangeAspect="1"/>
          </p:cNvPicPr>
          <p:nvPr>
            <p:ph idx="1"/>
          </p:nvPr>
        </p:nvPicPr>
        <p:blipFill>
          <a:blip r:embed="rId3"/>
          <a:stretch>
            <a:fillRect/>
          </a:stretch>
        </p:blipFill>
        <p:spPr>
          <a:xfrm>
            <a:off x="3152074" y="2024063"/>
            <a:ext cx="5462495" cy="4533148"/>
          </a:xfrm>
          <a:prstGeom prst="rect">
            <a:avLst/>
          </a:prstGeom>
        </p:spPr>
      </p:pic>
      <p:pic>
        <p:nvPicPr>
          <p:cNvPr id="5" name="Picture 18" descr="dining, dinners, eating, food, households, lunches, meals, pizza cutters, pizzas, supper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21039" y="266841"/>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07425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Multiply a whole number by a fraction (grade 5)</a:t>
            </a:r>
            <a:endParaRPr lang="en-US" dirty="0"/>
          </a:p>
        </p:txBody>
      </p:sp>
      <p:pic>
        <p:nvPicPr>
          <p:cNvPr id="4" name="Content Placeholder 3"/>
          <p:cNvPicPr>
            <a:picLocks noGrp="1" noChangeAspect="1"/>
          </p:cNvPicPr>
          <p:nvPr>
            <p:ph idx="1"/>
          </p:nvPr>
        </p:nvPicPr>
        <p:blipFill>
          <a:blip r:embed="rId3"/>
          <a:stretch>
            <a:fillRect/>
          </a:stretch>
        </p:blipFill>
        <p:spPr>
          <a:xfrm>
            <a:off x="3089250" y="2011363"/>
            <a:ext cx="6368353" cy="4642100"/>
          </a:xfrm>
          <a:prstGeom prst="rect">
            <a:avLst/>
          </a:prstGeom>
        </p:spPr>
      </p:pic>
      <p:pic>
        <p:nvPicPr>
          <p:cNvPr id="5" name="Picture 10" descr="Piece of chocolate coming off of a candy ba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97064" y="266841"/>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71511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210877" y="2087642"/>
            <a:ext cx="7770245" cy="4700337"/>
          </a:xfrm>
          <a:prstGeom prst="rect">
            <a:avLst/>
          </a:prstGeom>
        </p:spPr>
      </p:pic>
      <p:sp>
        <p:nvSpPr>
          <p:cNvPr id="2" name="Title 1"/>
          <p:cNvSpPr>
            <a:spLocks noGrp="1"/>
          </p:cNvSpPr>
          <p:nvPr>
            <p:ph type="title"/>
          </p:nvPr>
        </p:nvSpPr>
        <p:spPr>
          <a:xfrm>
            <a:off x="1981200" y="609600"/>
            <a:ext cx="8229600" cy="1066800"/>
          </a:xfrm>
        </p:spPr>
        <p:txBody>
          <a:bodyPr>
            <a:normAutofit/>
          </a:bodyPr>
          <a:lstStyle/>
          <a:p>
            <a:pPr algn="ctr"/>
            <a:r>
              <a:rPr lang="en-US" dirty="0" smtClean="0"/>
              <a:t>Multiply by a Fraction </a:t>
            </a:r>
            <a:r>
              <a:rPr lang="en-US" dirty="0"/>
              <a:t>(</a:t>
            </a:r>
            <a:r>
              <a:rPr lang="en-US" dirty="0" smtClean="0"/>
              <a:t>Grade 5)</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64</a:t>
            </a:fld>
            <a:endParaRPr lang="en-US"/>
          </a:p>
        </p:txBody>
      </p:sp>
      <p:sp>
        <p:nvSpPr>
          <p:cNvPr id="5" name="Oval 4"/>
          <p:cNvSpPr/>
          <p:nvPr/>
        </p:nvSpPr>
        <p:spPr>
          <a:xfrm>
            <a:off x="5558589" y="5257800"/>
            <a:ext cx="2328111" cy="10668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186989" y="2628900"/>
            <a:ext cx="2971800" cy="9906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899611" y="5257800"/>
            <a:ext cx="2574757" cy="10668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284621" y="2266950"/>
            <a:ext cx="5594684" cy="4572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0" descr="School supplies,  a rul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5089" y="264657"/>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1" nodeType="clickEffect">
                                  <p:stCondLst>
                                    <p:cond delay="0"/>
                                  </p:stCondLst>
                                  <p:childTnLst>
                                    <p:animEffect transition="out" filter="dissolv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par>
                                <p:cTn id="13" presetID="9"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xit" presetSubtype="0" fill="hold" grpId="1" nodeType="clickEffect">
                                  <p:stCondLst>
                                    <p:cond delay="0"/>
                                  </p:stCondLst>
                                  <p:childTnLst>
                                    <p:animEffect transition="out" filter="dissolve">
                                      <p:cBhvr>
                                        <p:cTn id="19" dur="500"/>
                                        <p:tgtEl>
                                          <p:spTgt spid="7"/>
                                        </p:tgtEl>
                                      </p:cBhvr>
                                    </p:animEffect>
                                    <p:set>
                                      <p:cBhvr>
                                        <p:cTn id="20" dur="1" fill="hold">
                                          <p:stCondLst>
                                            <p:cond delay="499"/>
                                          </p:stCondLst>
                                        </p:cTn>
                                        <p:tgtEl>
                                          <p:spTgt spid="7"/>
                                        </p:tgtEl>
                                        <p:attrNameLst>
                                          <p:attrName>style.visibility</p:attrName>
                                        </p:attrNameLst>
                                      </p:cBhvr>
                                      <p:to>
                                        <p:strVal val="hidden"/>
                                      </p:to>
                                    </p:set>
                                  </p:childTnLst>
                                </p:cTn>
                              </p:par>
                              <p:par>
                                <p:cTn id="21" presetID="9"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7" grpId="1"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700261" y="1955716"/>
            <a:ext cx="7510539" cy="4748042"/>
          </a:xfrm>
          <a:prstGeom prst="rect">
            <a:avLst/>
          </a:prstGeom>
        </p:spPr>
      </p:pic>
      <p:sp>
        <p:nvSpPr>
          <p:cNvPr id="2" name="Title 1"/>
          <p:cNvSpPr>
            <a:spLocks noGrp="1"/>
          </p:cNvSpPr>
          <p:nvPr>
            <p:ph type="title"/>
          </p:nvPr>
        </p:nvSpPr>
        <p:spPr>
          <a:xfrm>
            <a:off x="1981200" y="609600"/>
            <a:ext cx="8229600" cy="1066800"/>
          </a:xfrm>
        </p:spPr>
        <p:txBody>
          <a:bodyPr>
            <a:normAutofit/>
          </a:bodyPr>
          <a:lstStyle/>
          <a:p>
            <a:pPr algn="ctr"/>
            <a:r>
              <a:rPr lang="en-US" dirty="0" smtClean="0"/>
              <a:t>Multiply by a Fraction (Grade 5)</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65</a:t>
            </a:fld>
            <a:endParaRPr lang="en-US"/>
          </a:p>
        </p:txBody>
      </p:sp>
      <p:sp>
        <p:nvSpPr>
          <p:cNvPr id="5" name="Rectangle 4"/>
          <p:cNvSpPr/>
          <p:nvPr/>
        </p:nvSpPr>
        <p:spPr>
          <a:xfrm>
            <a:off x="3352800" y="2072733"/>
            <a:ext cx="59436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16" descr="board games, chess, chesspieces, games, households, leis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4012" y="266963"/>
            <a:ext cx="1525973" cy="152597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Multiply by a fraction (grade 5)</a:t>
            </a:r>
            <a:endParaRPr lang="en-US" dirty="0"/>
          </a:p>
        </p:txBody>
      </p:sp>
      <p:pic>
        <p:nvPicPr>
          <p:cNvPr id="4" name="Content Placeholder 3"/>
          <p:cNvPicPr>
            <a:picLocks noGrp="1" noChangeAspect="1"/>
          </p:cNvPicPr>
          <p:nvPr>
            <p:ph idx="1"/>
          </p:nvPr>
        </p:nvPicPr>
        <p:blipFill>
          <a:blip r:embed="rId2"/>
          <a:stretch>
            <a:fillRect/>
          </a:stretch>
        </p:blipFill>
        <p:spPr>
          <a:xfrm>
            <a:off x="3300409" y="2011363"/>
            <a:ext cx="5067377" cy="4690226"/>
          </a:xfrm>
          <a:prstGeom prst="rect">
            <a:avLst/>
          </a:prstGeom>
        </p:spPr>
      </p:pic>
      <p:pic>
        <p:nvPicPr>
          <p:cNvPr id="5" name="Picture 8" descr="Squares of fabric being sewn into a quil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29016" y="284176"/>
            <a:ext cx="1514188" cy="151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28678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525379"/>
            <a:ext cx="8229600" cy="1066800"/>
          </a:xfrm>
        </p:spPr>
        <p:txBody>
          <a:bodyPr>
            <a:normAutofit fontScale="90000"/>
          </a:bodyPr>
          <a:lstStyle/>
          <a:p>
            <a:pPr algn="ctr"/>
            <a:r>
              <a:rPr lang="en-US" dirty="0" smtClean="0"/>
              <a:t>Divide whole numbers by unit fractions and unit fractions by whole numbers (grade 5)</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67</a:t>
            </a:fld>
            <a:endParaRPr lang="en-US"/>
          </a:p>
        </p:txBody>
      </p:sp>
      <p:pic>
        <p:nvPicPr>
          <p:cNvPr id="5" name="Picture 18" descr="dining, dinners, eating, food, households, lunches, meals, pizza cutters, pizzas, supp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9011" y="295731"/>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p:cNvPicPr>
            <a:picLocks noGrp="1" noChangeAspect="1"/>
          </p:cNvPicPr>
          <p:nvPr>
            <p:ph idx="1"/>
          </p:nvPr>
        </p:nvPicPr>
        <p:blipFill rotWithShape="1">
          <a:blip r:embed="rId4"/>
          <a:srcRect l="1966" t="4169" r="1439"/>
          <a:stretch/>
        </p:blipFill>
        <p:spPr>
          <a:xfrm>
            <a:off x="3682314" y="2310714"/>
            <a:ext cx="7599406" cy="3976216"/>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803189" y="3274541"/>
                <a:ext cx="2187146" cy="1531638"/>
              </a:xfrm>
              <a:prstGeom prst="rect">
                <a:avLst/>
              </a:prstGeom>
              <a:noFill/>
            </p:spPr>
            <p:txBody>
              <a:bodyPr wrap="square" rtlCol="0">
                <a:spAutoFit/>
              </a:bodyPr>
              <a:lstStyle/>
              <a:p>
                <a:r>
                  <a:rPr lang="en-US" sz="6600" dirty="0" smtClean="0"/>
                  <a:t>4 </a:t>
                </a:r>
                <a14:m>
                  <m:oMath xmlns:m="http://schemas.openxmlformats.org/officeDocument/2006/math">
                    <m:r>
                      <a:rPr lang="en-US" sz="6600" i="1" smtClean="0">
                        <a:latin typeface="Cambria Math" panose="02040503050406030204" pitchFamily="18" charset="0"/>
                        <a:ea typeface="Cambria Math" panose="02040503050406030204" pitchFamily="18" charset="0"/>
                      </a:rPr>
                      <m:t>÷</m:t>
                    </m:r>
                    <m:f>
                      <m:fPr>
                        <m:ctrlPr>
                          <a:rPr lang="en-US" sz="6600" i="1" smtClean="0">
                            <a:latin typeface="Cambria Math" panose="02040503050406030204" pitchFamily="18" charset="0"/>
                          </a:rPr>
                        </m:ctrlPr>
                      </m:fPr>
                      <m:num>
                        <m:r>
                          <a:rPr lang="en-US" sz="6600" b="0" i="1" smtClean="0">
                            <a:latin typeface="Cambria Math" panose="02040503050406030204" pitchFamily="18" charset="0"/>
                          </a:rPr>
                          <m:t>1</m:t>
                        </m:r>
                      </m:num>
                      <m:den>
                        <m:r>
                          <a:rPr lang="en-US" sz="6600" b="0" i="1" smtClean="0">
                            <a:latin typeface="Cambria Math" panose="02040503050406030204" pitchFamily="18" charset="0"/>
                          </a:rPr>
                          <m:t>3</m:t>
                        </m:r>
                      </m:den>
                    </m:f>
                  </m:oMath>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803189" y="3274541"/>
                <a:ext cx="2187146" cy="1531638"/>
              </a:xfrm>
              <a:prstGeom prst="rect">
                <a:avLst/>
              </a:prstGeom>
              <a:blipFill rotWithShape="0">
                <a:blip r:embed="rId5"/>
                <a:stretch>
                  <a:fillRect l="-19220" b="-16335"/>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838200"/>
            <a:ext cx="8229600" cy="1066800"/>
          </a:xfrm>
        </p:spPr>
        <p:txBody>
          <a:bodyPr/>
          <a:lstStyle/>
          <a:p>
            <a:pPr algn="ctr"/>
            <a:r>
              <a:rPr lang="en-US" dirty="0" smtClean="0"/>
              <a:t>5</a:t>
            </a:r>
            <a:r>
              <a:rPr lang="en-US" baseline="30000" dirty="0" smtClean="0"/>
              <a:t>th</a:t>
            </a:r>
            <a:r>
              <a:rPr lang="en-US" dirty="0" smtClean="0"/>
              <a:t> Grade Division</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68</a:t>
            </a:fld>
            <a:endParaRPr lang="en-US"/>
          </a:p>
        </p:txBody>
      </p:sp>
      <p:pic>
        <p:nvPicPr>
          <p:cNvPr id="5" name="Picture 10" descr="Piece of chocolate coming off of a candy b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9011" y="276690"/>
            <a:ext cx="1526095" cy="1526095"/>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p:cNvPicPr>
            <a:picLocks noGrp="1" noChangeAspect="1"/>
          </p:cNvPicPr>
          <p:nvPr>
            <p:ph idx="1"/>
          </p:nvPr>
        </p:nvPicPr>
        <p:blipFill rotWithShape="1">
          <a:blip r:embed="rId4"/>
          <a:srcRect t="1" r="1550" b="2325"/>
          <a:stretch/>
        </p:blipFill>
        <p:spPr>
          <a:xfrm>
            <a:off x="3619363" y="2792625"/>
            <a:ext cx="7985828" cy="3113904"/>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803189" y="3274541"/>
                <a:ext cx="2187146" cy="199381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6600" i="1" smtClean="0">
                              <a:latin typeface="Cambria Math" panose="02040503050406030204" pitchFamily="18" charset="0"/>
                            </a:rPr>
                          </m:ctrlPr>
                        </m:fPr>
                        <m:num>
                          <m:r>
                            <a:rPr lang="en-US" sz="6600" b="0" i="1" smtClean="0">
                              <a:latin typeface="Cambria Math" panose="02040503050406030204" pitchFamily="18" charset="0"/>
                            </a:rPr>
                            <m:t>1</m:t>
                          </m:r>
                        </m:num>
                        <m:den>
                          <m:r>
                            <a:rPr lang="en-US" sz="6600" b="0" i="1" smtClean="0">
                              <a:latin typeface="Cambria Math" panose="02040503050406030204" pitchFamily="18" charset="0"/>
                            </a:rPr>
                            <m:t>2</m:t>
                          </m:r>
                        </m:den>
                      </m:f>
                      <m:r>
                        <a:rPr lang="en-US" sz="6600" i="1" smtClean="0">
                          <a:latin typeface="Cambria Math" panose="02040503050406030204" pitchFamily="18" charset="0"/>
                          <a:ea typeface="Cambria Math" panose="02040503050406030204" pitchFamily="18" charset="0"/>
                        </a:rPr>
                        <m:t>÷</m:t>
                      </m:r>
                      <m:r>
                        <a:rPr lang="en-US" sz="6600" b="0" i="1" smtClean="0">
                          <a:latin typeface="Cambria Math" panose="02040503050406030204" pitchFamily="18" charset="0"/>
                          <a:ea typeface="Cambria Math" panose="02040503050406030204" pitchFamily="18" charset="0"/>
                        </a:rPr>
                        <m:t>3</m:t>
                      </m:r>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803189" y="3274541"/>
                <a:ext cx="2187146" cy="1993816"/>
              </a:xfrm>
              <a:prstGeom prst="rect">
                <a:avLst/>
              </a:prstGeom>
              <a:blipFill rotWithShape="0">
                <a:blip r:embed="rId5"/>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Multiplication    </a:t>
            </a:r>
            <a:r>
              <a:rPr lang="en-US" dirty="0" smtClean="0">
                <a:sym typeface="Wingdings" panose="05000000000000000000" pitchFamily="2" charset="2"/>
              </a:rPr>
              <a:t>            Division </a:t>
            </a:r>
            <a:endParaRPr lang="en-US" dirty="0"/>
          </a:p>
        </p:txBody>
      </p:sp>
      <mc:AlternateContent xmlns:mc="http://schemas.openxmlformats.org/markup-compatibility/2006" xmlns:a14="http://schemas.microsoft.com/office/drawing/2010/main">
        <mc:Choice Requires="a14">
          <p:sp>
            <p:nvSpPr>
              <p:cNvPr id="9" name="Text Placeholder 8"/>
              <p:cNvSpPr>
                <a:spLocks noGrp="1"/>
              </p:cNvSpPr>
              <p:nvPr>
                <p:ph type="body" idx="1"/>
              </p:nvPr>
            </p:nvSpPr>
            <p:spPr>
              <a:xfrm>
                <a:off x="877329" y="1851537"/>
                <a:ext cx="4754880" cy="904020"/>
              </a:xfrm>
            </p:spPr>
            <p:txBody>
              <a:bodyPr>
                <a:normAutofit fontScale="70000" lnSpcReduction="20000"/>
              </a:bodyPr>
              <a:lstStyle/>
              <a:p>
                <a:pPr/>
                <a14:m>
                  <m:oMathPara xmlns:m="http://schemas.openxmlformats.org/officeDocument/2006/math">
                    <m:oMathParaPr>
                      <m:jc m:val="centerGroup"/>
                    </m:oMathParaPr>
                    <m:oMath xmlns:m="http://schemas.openxmlformats.org/officeDocument/2006/math">
                      <m:f>
                        <m:fPr>
                          <m:ctrlPr>
                            <a:rPr lang="en-US" sz="4000" i="1" smtClean="0">
                              <a:latin typeface="Cambria Math" panose="02040503050406030204" pitchFamily="18" charset="0"/>
                            </a:rPr>
                          </m:ctrlPr>
                        </m:fPr>
                        <m:num>
                          <m:r>
                            <a:rPr lang="en-US" sz="4000" b="1" i="1" smtClean="0">
                              <a:latin typeface="Cambria Math" panose="02040503050406030204" pitchFamily="18" charset="0"/>
                            </a:rPr>
                            <m:t>𝟏</m:t>
                          </m:r>
                        </m:num>
                        <m:den>
                          <m:r>
                            <a:rPr lang="en-US" sz="4000" b="1" i="1" smtClean="0">
                              <a:latin typeface="Cambria Math" panose="02040503050406030204" pitchFamily="18" charset="0"/>
                            </a:rPr>
                            <m:t>𝟑</m:t>
                          </m:r>
                        </m:den>
                      </m:f>
                      <m:r>
                        <a:rPr lang="en-US" sz="4000" b="1" i="1" smtClean="0">
                          <a:latin typeface="Cambria Math" panose="02040503050406030204" pitchFamily="18" charset="0"/>
                        </a:rPr>
                        <m:t> </m:t>
                      </m:r>
                      <m:r>
                        <a:rPr lang="en-US" sz="4000" b="1" i="1" smtClean="0">
                          <a:latin typeface="Cambria Math" panose="02040503050406030204" pitchFamily="18" charset="0"/>
                          <a:ea typeface="Cambria Math" panose="02040503050406030204" pitchFamily="18" charset="0"/>
                        </a:rPr>
                        <m:t>×</m:t>
                      </m:r>
                      <m:r>
                        <a:rPr lang="en-US" sz="4000" b="1" i="1" smtClean="0">
                          <a:latin typeface="Cambria Math" panose="02040503050406030204" pitchFamily="18" charset="0"/>
                        </a:rPr>
                        <m:t> </m:t>
                      </m:r>
                      <m:f>
                        <m:fPr>
                          <m:ctrlPr>
                            <a:rPr lang="en-US" sz="4000" b="1" i="1" smtClean="0">
                              <a:latin typeface="Cambria Math" panose="02040503050406030204" pitchFamily="18" charset="0"/>
                            </a:rPr>
                          </m:ctrlPr>
                        </m:fPr>
                        <m:num>
                          <m:r>
                            <a:rPr lang="en-US" sz="4000" b="1" i="1" smtClean="0">
                              <a:latin typeface="Cambria Math" panose="02040503050406030204" pitchFamily="18" charset="0"/>
                            </a:rPr>
                            <m:t>𝟏</m:t>
                          </m:r>
                        </m:num>
                        <m:den>
                          <m:r>
                            <a:rPr lang="en-US" sz="4000" b="1" i="1" smtClean="0">
                              <a:latin typeface="Cambria Math" panose="02040503050406030204" pitchFamily="18" charset="0"/>
                            </a:rPr>
                            <m:t>𝟐</m:t>
                          </m:r>
                        </m:den>
                      </m:f>
                      <m:r>
                        <a:rPr lang="en-US" sz="4000" b="1" i="1" smtClean="0">
                          <a:latin typeface="Cambria Math" panose="02040503050406030204" pitchFamily="18" charset="0"/>
                        </a:rPr>
                        <m:t> </m:t>
                      </m:r>
                      <m:r>
                        <a:rPr lang="en-US" sz="4000" b="1" i="1" smtClean="0">
                          <a:latin typeface="Cambria Math" panose="02040503050406030204" pitchFamily="18" charset="0"/>
                          <a:ea typeface="Cambria Math" panose="02040503050406030204" pitchFamily="18" charset="0"/>
                        </a:rPr>
                        <m:t>= </m:t>
                      </m:r>
                      <m:f>
                        <m:fPr>
                          <m:ctrlPr>
                            <a:rPr lang="en-US" sz="4000" b="1" i="1" smtClean="0">
                              <a:latin typeface="Cambria Math" panose="02040503050406030204" pitchFamily="18" charset="0"/>
                              <a:ea typeface="Cambria Math" panose="02040503050406030204" pitchFamily="18" charset="0"/>
                            </a:rPr>
                          </m:ctrlPr>
                        </m:fPr>
                        <m:num>
                          <m:r>
                            <a:rPr lang="en-US" sz="4000" b="1" i="1" smtClean="0">
                              <a:latin typeface="Cambria Math" panose="02040503050406030204" pitchFamily="18" charset="0"/>
                              <a:ea typeface="Cambria Math" panose="02040503050406030204" pitchFamily="18" charset="0"/>
                            </a:rPr>
                            <m:t>𝟏</m:t>
                          </m:r>
                        </m:num>
                        <m:den>
                          <m:r>
                            <a:rPr lang="en-US" sz="4000" b="1" i="1" smtClean="0">
                              <a:latin typeface="Cambria Math" panose="02040503050406030204" pitchFamily="18" charset="0"/>
                              <a:ea typeface="Cambria Math" panose="02040503050406030204" pitchFamily="18" charset="0"/>
                            </a:rPr>
                            <m:t>𝟔</m:t>
                          </m:r>
                        </m:den>
                      </m:f>
                      <m:r>
                        <a:rPr lang="en-US" sz="4000" b="1" i="1" smtClean="0">
                          <a:latin typeface="Cambria Math" panose="02040503050406030204" pitchFamily="18" charset="0"/>
                          <a:ea typeface="Cambria Math" panose="02040503050406030204" pitchFamily="18" charset="0"/>
                        </a:rPr>
                        <m:t> </m:t>
                      </m:r>
                    </m:oMath>
                  </m:oMathPara>
                </a14:m>
                <a:endParaRPr lang="en-US" sz="4000" dirty="0"/>
              </a:p>
            </p:txBody>
          </p:sp>
        </mc:Choice>
        <mc:Fallback xmlns="">
          <p:sp>
            <p:nvSpPr>
              <p:cNvPr id="9" name="Text Placeholder 8"/>
              <p:cNvSpPr>
                <a:spLocks noGrp="1" noRot="1" noChangeAspect="1" noMove="1" noResize="1" noEditPoints="1" noAdjustHandles="1" noChangeArrowheads="1" noChangeShapeType="1" noTextEdit="1"/>
              </p:cNvSpPr>
              <p:nvPr>
                <p:ph type="body" idx="1"/>
              </p:nvPr>
            </p:nvSpPr>
            <p:spPr>
              <a:xfrm>
                <a:off x="877329" y="1851537"/>
                <a:ext cx="4754880" cy="904020"/>
              </a:xfrm>
              <a:blipFill rotWithShape="0">
                <a:blip r:embed="rId3"/>
                <a:stretch>
                  <a:fillRect/>
                </a:stretch>
              </a:blipFill>
            </p:spPr>
            <p:txBody>
              <a:bodyPr/>
              <a:lstStyle/>
              <a:p>
                <a:r>
                  <a:rPr lang="en-US">
                    <a:noFill/>
                  </a:rPr>
                  <a:t> </a:t>
                </a:r>
              </a:p>
            </p:txBody>
          </p:sp>
        </mc:Fallback>
      </mc:AlternateContent>
      <p:pic>
        <p:nvPicPr>
          <p:cNvPr id="7" name="Content Placeholder 6"/>
          <p:cNvPicPr>
            <a:picLocks noGrp="1" noChangeAspect="1"/>
          </p:cNvPicPr>
          <p:nvPr>
            <p:ph sz="half" idx="2"/>
          </p:nvPr>
        </p:nvPicPr>
        <p:blipFill rotWithShape="1">
          <a:blip r:embed="rId4"/>
          <a:srcRect l="2432" t="3498" r="2479" b="9745"/>
          <a:stretch/>
        </p:blipFill>
        <p:spPr>
          <a:xfrm>
            <a:off x="877329" y="3193331"/>
            <a:ext cx="4522573" cy="2496065"/>
          </a:xfrm>
          <a:prstGeom prst="rect">
            <a:avLst/>
          </a:prstGeom>
        </p:spPr>
      </p:pic>
      <mc:AlternateContent xmlns:mc="http://schemas.openxmlformats.org/markup-compatibility/2006" xmlns:a14="http://schemas.microsoft.com/office/drawing/2010/main">
        <mc:Choice Requires="a14">
          <p:sp>
            <p:nvSpPr>
              <p:cNvPr id="10" name="Text Placeholder 9"/>
              <p:cNvSpPr>
                <a:spLocks noGrp="1"/>
              </p:cNvSpPr>
              <p:nvPr>
                <p:ph type="body" sz="quarter" idx="3"/>
              </p:nvPr>
            </p:nvSpPr>
            <p:spPr/>
            <p:txBody>
              <a:bodyPr>
                <a:noAutofit/>
              </a:bodyPr>
              <a:lstStyle/>
              <a:p>
                <a:pPr algn="ctr"/>
                <a14:m>
                  <m:oMath xmlns:m="http://schemas.openxmlformats.org/officeDocument/2006/math">
                    <m:f>
                      <m:fPr>
                        <m:ctrlPr>
                          <a:rPr lang="en-US" sz="4000" i="1" smtClean="0">
                            <a:latin typeface="Cambria Math" panose="02040503050406030204" pitchFamily="18" charset="0"/>
                          </a:rPr>
                        </m:ctrlPr>
                      </m:fPr>
                      <m:num>
                        <m:r>
                          <a:rPr lang="en-US" sz="4000" b="0" i="1">
                            <a:latin typeface="Cambria Math" panose="02040503050406030204" pitchFamily="18" charset="0"/>
                          </a:rPr>
                          <m:t>1</m:t>
                        </m:r>
                      </m:num>
                      <m:den>
                        <m:r>
                          <a:rPr lang="en-US" sz="4000" b="0" i="1">
                            <a:latin typeface="Cambria Math" panose="02040503050406030204" pitchFamily="18" charset="0"/>
                          </a:rPr>
                          <m:t>2</m:t>
                        </m:r>
                      </m:den>
                    </m:f>
                    <m:r>
                      <a:rPr lang="en-US" sz="4000" i="1">
                        <a:latin typeface="Cambria Math" panose="02040503050406030204" pitchFamily="18" charset="0"/>
                        <a:ea typeface="Cambria Math" panose="02040503050406030204" pitchFamily="18" charset="0"/>
                      </a:rPr>
                      <m:t>÷</m:t>
                    </m:r>
                    <m:r>
                      <a:rPr lang="en-US" sz="4000" b="0" i="1">
                        <a:latin typeface="Cambria Math" panose="02040503050406030204" pitchFamily="18" charset="0"/>
                        <a:ea typeface="Cambria Math" panose="02040503050406030204" pitchFamily="18" charset="0"/>
                      </a:rPr>
                      <m:t>3</m:t>
                    </m:r>
                  </m:oMath>
                </a14:m>
                <a:r>
                  <a:rPr lang="en-US" sz="4000" dirty="0" smtClean="0"/>
                  <a:t> = </a:t>
                </a:r>
                <a14:m>
                  <m:oMath xmlns:m="http://schemas.openxmlformats.org/officeDocument/2006/math">
                    <m:f>
                      <m:fPr>
                        <m:ctrlPr>
                          <a:rPr lang="en-US" sz="4000" i="1" smtClean="0">
                            <a:latin typeface="Cambria Math" panose="02040503050406030204" pitchFamily="18" charset="0"/>
                          </a:rPr>
                        </m:ctrlPr>
                      </m:fPr>
                      <m:num>
                        <m:r>
                          <a:rPr lang="en-US" sz="4000" b="1" i="1" smtClean="0">
                            <a:latin typeface="Cambria Math" panose="02040503050406030204" pitchFamily="18" charset="0"/>
                          </a:rPr>
                          <m:t>𝟏</m:t>
                        </m:r>
                      </m:num>
                      <m:den>
                        <m:r>
                          <a:rPr lang="en-US" sz="4000" b="1" i="1" smtClean="0">
                            <a:latin typeface="Cambria Math" panose="02040503050406030204" pitchFamily="18" charset="0"/>
                          </a:rPr>
                          <m:t>𝟔</m:t>
                        </m:r>
                      </m:den>
                    </m:f>
                  </m:oMath>
                </a14:m>
                <a:endParaRPr lang="en-US" sz="4000" dirty="0"/>
              </a:p>
            </p:txBody>
          </p:sp>
        </mc:Choice>
        <mc:Fallback xmlns="">
          <p:sp>
            <p:nvSpPr>
              <p:cNvPr id="10" name="Text Placeholder 9"/>
              <p:cNvSpPr>
                <a:spLocks noGrp="1" noRot="1" noChangeAspect="1" noMove="1" noResize="1" noEditPoints="1" noAdjustHandles="1" noChangeArrowheads="1" noChangeShapeType="1" noTextEdit="1"/>
              </p:cNvSpPr>
              <p:nvPr>
                <p:ph type="body" sz="quarter" idx="3"/>
              </p:nvPr>
            </p:nvSpPr>
            <p:spPr>
              <a:blipFill rotWithShape="0">
                <a:blip r:embed="rId5"/>
                <a:stretch>
                  <a:fillRect t="-13934" b="-30328"/>
                </a:stretch>
              </a:blipFill>
            </p:spPr>
            <p:txBody>
              <a:bodyPr/>
              <a:lstStyle/>
              <a:p>
                <a:r>
                  <a:rPr lang="en-US">
                    <a:noFill/>
                  </a:rPr>
                  <a:t> </a:t>
                </a:r>
              </a:p>
            </p:txBody>
          </p:sp>
        </mc:Fallback>
      </mc:AlternateContent>
      <p:pic>
        <p:nvPicPr>
          <p:cNvPr id="12" name="Content Placeholder 5"/>
          <p:cNvPicPr>
            <a:picLocks noGrp="1" noChangeAspect="1"/>
          </p:cNvPicPr>
          <p:nvPr>
            <p:ph sz="quarter" idx="4"/>
          </p:nvPr>
        </p:nvPicPr>
        <p:blipFill rotWithShape="1">
          <a:blip r:embed="rId6"/>
          <a:srcRect t="1" r="1550" b="2325"/>
          <a:stretch/>
        </p:blipFill>
        <p:spPr>
          <a:xfrm>
            <a:off x="6344952" y="3396327"/>
            <a:ext cx="5360184" cy="2090072"/>
          </a:xfrm>
          <a:prstGeom prst="rect">
            <a:avLst/>
          </a:prstGeom>
        </p:spPr>
      </p:pic>
    </p:spTree>
    <p:extLst>
      <p:ext uri="{BB962C8B-B14F-4D97-AF65-F5344CB8AC3E}">
        <p14:creationId xmlns:p14="http://schemas.microsoft.com/office/powerpoint/2010/main" val="3542896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236" y="117921"/>
            <a:ext cx="13196955" cy="1508760"/>
          </a:xfrm>
        </p:spPr>
        <p:txBody>
          <a:bodyPr/>
          <a:lstStyle/>
          <a:p>
            <a:endParaRPr lang="en-US" sz="4400"/>
          </a:p>
        </p:txBody>
      </p:sp>
      <p:sp>
        <p:nvSpPr>
          <p:cNvPr id="4" name="TextBox 3"/>
          <p:cNvSpPr txBox="1"/>
          <p:nvPr/>
        </p:nvSpPr>
        <p:spPr>
          <a:xfrm>
            <a:off x="472169" y="3063250"/>
            <a:ext cx="3115279" cy="769441"/>
          </a:xfrm>
          <a:prstGeom prst="rect">
            <a:avLst/>
          </a:prstGeom>
          <a:noFill/>
        </p:spPr>
        <p:txBody>
          <a:bodyPr wrap="square" rtlCol="0">
            <a:spAutoFit/>
          </a:bodyPr>
          <a:lstStyle/>
          <a:p>
            <a:r>
              <a:rPr lang="en-US" sz="4400" dirty="0" smtClean="0"/>
              <a:t>rhymes</a:t>
            </a:r>
            <a:endParaRPr lang="en-US" sz="4400" dirty="0"/>
          </a:p>
        </p:txBody>
      </p:sp>
      <p:sp>
        <p:nvSpPr>
          <p:cNvPr id="6" name="TextBox 5"/>
          <p:cNvSpPr txBox="1"/>
          <p:nvPr/>
        </p:nvSpPr>
        <p:spPr>
          <a:xfrm>
            <a:off x="8089189" y="4733400"/>
            <a:ext cx="3620660" cy="769441"/>
          </a:xfrm>
          <a:prstGeom prst="rect">
            <a:avLst/>
          </a:prstGeom>
          <a:noFill/>
        </p:spPr>
        <p:txBody>
          <a:bodyPr wrap="square" rtlCol="0">
            <a:spAutoFit/>
          </a:bodyPr>
          <a:lstStyle/>
          <a:p>
            <a:r>
              <a:rPr lang="en-US" sz="4400" dirty="0" smtClean="0"/>
              <a:t>clear  steps</a:t>
            </a:r>
            <a:endParaRPr lang="en-US" sz="4400" dirty="0"/>
          </a:p>
        </p:txBody>
      </p:sp>
      <p:sp>
        <p:nvSpPr>
          <p:cNvPr id="7" name="TextBox 6"/>
          <p:cNvSpPr txBox="1"/>
          <p:nvPr/>
        </p:nvSpPr>
        <p:spPr>
          <a:xfrm>
            <a:off x="9613912" y="2177806"/>
            <a:ext cx="1606088" cy="769441"/>
          </a:xfrm>
          <a:prstGeom prst="rect">
            <a:avLst/>
          </a:prstGeom>
          <a:noFill/>
        </p:spPr>
        <p:txBody>
          <a:bodyPr wrap="square" rtlCol="0">
            <a:spAutoFit/>
          </a:bodyPr>
          <a:lstStyle/>
          <a:p>
            <a:r>
              <a:rPr lang="en-US" sz="4400" dirty="0" smtClean="0"/>
              <a:t>KCF</a:t>
            </a:r>
          </a:p>
        </p:txBody>
      </p:sp>
      <p:sp>
        <p:nvSpPr>
          <p:cNvPr id="8" name="TextBox 7"/>
          <p:cNvSpPr txBox="1"/>
          <p:nvPr/>
        </p:nvSpPr>
        <p:spPr>
          <a:xfrm>
            <a:off x="1742334" y="2185939"/>
            <a:ext cx="2048248" cy="769441"/>
          </a:xfrm>
          <a:prstGeom prst="rect">
            <a:avLst/>
          </a:prstGeom>
          <a:noFill/>
        </p:spPr>
        <p:txBody>
          <a:bodyPr wrap="square" rtlCol="0">
            <a:spAutoFit/>
          </a:bodyPr>
          <a:lstStyle/>
          <a:p>
            <a:r>
              <a:rPr lang="en-US" sz="4400" dirty="0" smtClean="0"/>
              <a:t>songs</a:t>
            </a:r>
            <a:endParaRPr lang="en-US" sz="4400" dirty="0"/>
          </a:p>
        </p:txBody>
      </p:sp>
      <p:sp>
        <p:nvSpPr>
          <p:cNvPr id="9" name="TextBox 8"/>
          <p:cNvSpPr txBox="1"/>
          <p:nvPr/>
        </p:nvSpPr>
        <p:spPr>
          <a:xfrm>
            <a:off x="3712788" y="2436209"/>
            <a:ext cx="4620740" cy="769441"/>
          </a:xfrm>
          <a:prstGeom prst="rect">
            <a:avLst/>
          </a:prstGeom>
          <a:noFill/>
        </p:spPr>
        <p:txBody>
          <a:bodyPr wrap="square" rtlCol="0">
            <a:spAutoFit/>
          </a:bodyPr>
          <a:lstStyle/>
          <a:p>
            <a:r>
              <a:rPr lang="en-US" sz="4400" dirty="0" smtClean="0"/>
              <a:t>basic facts</a:t>
            </a:r>
            <a:endParaRPr lang="en-US" sz="4400" dirty="0"/>
          </a:p>
        </p:txBody>
      </p:sp>
      <p:sp>
        <p:nvSpPr>
          <p:cNvPr id="10" name="TextBox 9"/>
          <p:cNvSpPr txBox="1"/>
          <p:nvPr/>
        </p:nvSpPr>
        <p:spPr>
          <a:xfrm>
            <a:off x="6935799" y="1985020"/>
            <a:ext cx="2678113" cy="769441"/>
          </a:xfrm>
          <a:prstGeom prst="rect">
            <a:avLst/>
          </a:prstGeom>
          <a:noFill/>
        </p:spPr>
        <p:txBody>
          <a:bodyPr wrap="square" rtlCol="0">
            <a:spAutoFit/>
          </a:bodyPr>
          <a:lstStyle/>
          <a:p>
            <a:r>
              <a:rPr lang="en-US" sz="4400" dirty="0" smtClean="0">
                <a:solidFill>
                  <a:schemeClr val="accent4">
                    <a:lumMod val="40000"/>
                    <a:lumOff val="60000"/>
                  </a:schemeClr>
                </a:solidFill>
              </a:rPr>
              <a:t>practice</a:t>
            </a:r>
            <a:endParaRPr lang="en-US" sz="4400" dirty="0">
              <a:solidFill>
                <a:schemeClr val="accent4">
                  <a:lumMod val="40000"/>
                  <a:lumOff val="60000"/>
                </a:schemeClr>
              </a:solidFill>
            </a:endParaRPr>
          </a:p>
        </p:txBody>
      </p:sp>
      <p:sp>
        <p:nvSpPr>
          <p:cNvPr id="12" name="TextBox 11"/>
          <p:cNvSpPr txBox="1"/>
          <p:nvPr/>
        </p:nvSpPr>
        <p:spPr>
          <a:xfrm>
            <a:off x="900395" y="5651573"/>
            <a:ext cx="2576451" cy="769441"/>
          </a:xfrm>
          <a:prstGeom prst="rect">
            <a:avLst/>
          </a:prstGeom>
          <a:noFill/>
        </p:spPr>
        <p:txBody>
          <a:bodyPr wrap="square" rtlCol="0">
            <a:spAutoFit/>
          </a:bodyPr>
          <a:lstStyle/>
          <a:p>
            <a:r>
              <a:rPr lang="en-US" sz="4400" dirty="0" smtClean="0">
                <a:solidFill>
                  <a:schemeClr val="accent4">
                    <a:lumMod val="40000"/>
                    <a:lumOff val="60000"/>
                  </a:schemeClr>
                </a:solidFill>
              </a:rPr>
              <a:t>practice</a:t>
            </a:r>
            <a:endParaRPr lang="en-US" sz="4400" dirty="0">
              <a:solidFill>
                <a:schemeClr val="accent4">
                  <a:lumMod val="40000"/>
                  <a:lumOff val="60000"/>
                </a:schemeClr>
              </a:solidFill>
            </a:endParaRPr>
          </a:p>
        </p:txBody>
      </p:sp>
      <p:sp>
        <p:nvSpPr>
          <p:cNvPr id="13" name="TextBox 12"/>
          <p:cNvSpPr txBox="1"/>
          <p:nvPr/>
        </p:nvSpPr>
        <p:spPr>
          <a:xfrm>
            <a:off x="9310898" y="2969356"/>
            <a:ext cx="2691848" cy="769441"/>
          </a:xfrm>
          <a:prstGeom prst="rect">
            <a:avLst/>
          </a:prstGeom>
          <a:noFill/>
        </p:spPr>
        <p:txBody>
          <a:bodyPr wrap="square" rtlCol="0">
            <a:spAutoFit/>
          </a:bodyPr>
          <a:lstStyle/>
          <a:p>
            <a:r>
              <a:rPr lang="en-US" sz="4400" dirty="0" smtClean="0">
                <a:solidFill>
                  <a:schemeClr val="accent4">
                    <a:lumMod val="40000"/>
                    <a:lumOff val="60000"/>
                  </a:schemeClr>
                </a:solidFill>
              </a:rPr>
              <a:t>practice</a:t>
            </a:r>
            <a:endParaRPr lang="en-US" sz="4400" dirty="0">
              <a:solidFill>
                <a:schemeClr val="accent4">
                  <a:lumMod val="40000"/>
                  <a:lumOff val="60000"/>
                </a:schemeClr>
              </a:solidFill>
            </a:endParaRPr>
          </a:p>
        </p:txBody>
      </p:sp>
      <p:sp>
        <p:nvSpPr>
          <p:cNvPr id="14" name="TextBox 13"/>
          <p:cNvSpPr txBox="1"/>
          <p:nvPr/>
        </p:nvSpPr>
        <p:spPr>
          <a:xfrm>
            <a:off x="3013654" y="3630457"/>
            <a:ext cx="2969784" cy="769441"/>
          </a:xfrm>
          <a:prstGeom prst="rect">
            <a:avLst/>
          </a:prstGeom>
          <a:noFill/>
        </p:spPr>
        <p:txBody>
          <a:bodyPr wrap="square" rtlCol="0">
            <a:spAutoFit/>
          </a:bodyPr>
          <a:lstStyle/>
          <a:p>
            <a:r>
              <a:rPr lang="en-US" sz="4400" dirty="0" smtClean="0">
                <a:solidFill>
                  <a:schemeClr val="accent4">
                    <a:lumMod val="40000"/>
                    <a:lumOff val="60000"/>
                  </a:schemeClr>
                </a:solidFill>
              </a:rPr>
              <a:t>practice</a:t>
            </a:r>
            <a:endParaRPr lang="en-US" sz="4400" dirty="0">
              <a:solidFill>
                <a:schemeClr val="accent4">
                  <a:lumMod val="40000"/>
                  <a:lumOff val="60000"/>
                </a:schemeClr>
              </a:solidFill>
            </a:endParaRPr>
          </a:p>
        </p:txBody>
      </p:sp>
      <p:sp>
        <p:nvSpPr>
          <p:cNvPr id="15" name="TextBox 14"/>
          <p:cNvSpPr txBox="1"/>
          <p:nvPr/>
        </p:nvSpPr>
        <p:spPr>
          <a:xfrm>
            <a:off x="6480009" y="3031411"/>
            <a:ext cx="2830889" cy="769441"/>
          </a:xfrm>
          <a:prstGeom prst="rect">
            <a:avLst/>
          </a:prstGeom>
          <a:noFill/>
        </p:spPr>
        <p:txBody>
          <a:bodyPr wrap="square" rtlCol="0">
            <a:spAutoFit/>
          </a:bodyPr>
          <a:lstStyle/>
          <a:p>
            <a:r>
              <a:rPr lang="en-US" sz="4400" dirty="0" smtClean="0"/>
              <a:t>review</a:t>
            </a:r>
            <a:endParaRPr lang="en-US" sz="4400" dirty="0"/>
          </a:p>
        </p:txBody>
      </p:sp>
      <p:sp>
        <p:nvSpPr>
          <p:cNvPr id="16" name="TextBox 15"/>
          <p:cNvSpPr txBox="1"/>
          <p:nvPr/>
        </p:nvSpPr>
        <p:spPr>
          <a:xfrm>
            <a:off x="3677988" y="5762594"/>
            <a:ext cx="2727928" cy="769441"/>
          </a:xfrm>
          <a:prstGeom prst="rect">
            <a:avLst/>
          </a:prstGeom>
          <a:noFill/>
        </p:spPr>
        <p:txBody>
          <a:bodyPr wrap="square" rtlCol="0">
            <a:spAutoFit/>
          </a:bodyPr>
          <a:lstStyle/>
          <a:p>
            <a:r>
              <a:rPr lang="en-US" sz="4400" dirty="0" smtClean="0"/>
              <a:t>review</a:t>
            </a:r>
            <a:endParaRPr lang="en-US" sz="4400" dirty="0"/>
          </a:p>
        </p:txBody>
      </p:sp>
      <p:sp>
        <p:nvSpPr>
          <p:cNvPr id="17" name="TextBox 16"/>
          <p:cNvSpPr txBox="1"/>
          <p:nvPr/>
        </p:nvSpPr>
        <p:spPr>
          <a:xfrm>
            <a:off x="527965" y="4015177"/>
            <a:ext cx="2676380" cy="769441"/>
          </a:xfrm>
          <a:prstGeom prst="rect">
            <a:avLst/>
          </a:prstGeom>
          <a:noFill/>
        </p:spPr>
        <p:txBody>
          <a:bodyPr wrap="square" rtlCol="0">
            <a:spAutoFit/>
          </a:bodyPr>
          <a:lstStyle/>
          <a:p>
            <a:r>
              <a:rPr lang="en-US" sz="4400" dirty="0" smtClean="0"/>
              <a:t>review</a:t>
            </a:r>
            <a:endParaRPr lang="en-US" sz="4400" dirty="0"/>
          </a:p>
        </p:txBody>
      </p:sp>
      <p:sp>
        <p:nvSpPr>
          <p:cNvPr id="19" name="TextBox 18"/>
          <p:cNvSpPr txBox="1"/>
          <p:nvPr/>
        </p:nvSpPr>
        <p:spPr>
          <a:xfrm>
            <a:off x="6826103" y="5781950"/>
            <a:ext cx="4171844" cy="769441"/>
          </a:xfrm>
          <a:prstGeom prst="rect">
            <a:avLst/>
          </a:prstGeom>
          <a:noFill/>
        </p:spPr>
        <p:txBody>
          <a:bodyPr wrap="square" rtlCol="0">
            <a:spAutoFit/>
          </a:bodyPr>
          <a:lstStyle/>
          <a:p>
            <a:r>
              <a:rPr lang="en-US" sz="4400" dirty="0" smtClean="0">
                <a:solidFill>
                  <a:schemeClr val="accent4">
                    <a:lumMod val="40000"/>
                    <a:lumOff val="60000"/>
                  </a:schemeClr>
                </a:solidFill>
              </a:rPr>
              <a:t>mixed practice</a:t>
            </a:r>
            <a:endParaRPr lang="en-US" sz="4400" dirty="0">
              <a:solidFill>
                <a:schemeClr val="accent4">
                  <a:lumMod val="40000"/>
                  <a:lumOff val="60000"/>
                </a:schemeClr>
              </a:solidFill>
            </a:endParaRPr>
          </a:p>
        </p:txBody>
      </p:sp>
      <p:sp>
        <p:nvSpPr>
          <p:cNvPr id="20" name="TextBox 19"/>
          <p:cNvSpPr txBox="1"/>
          <p:nvPr/>
        </p:nvSpPr>
        <p:spPr>
          <a:xfrm>
            <a:off x="5745830" y="3818840"/>
            <a:ext cx="2816483" cy="769441"/>
          </a:xfrm>
          <a:prstGeom prst="rect">
            <a:avLst/>
          </a:prstGeom>
          <a:noFill/>
        </p:spPr>
        <p:txBody>
          <a:bodyPr wrap="square" rtlCol="0">
            <a:spAutoFit/>
          </a:bodyPr>
          <a:lstStyle/>
          <a:p>
            <a:r>
              <a:rPr lang="en-US" sz="4400" dirty="0" smtClean="0"/>
              <a:t>quizzes</a:t>
            </a:r>
            <a:endParaRPr lang="en-US" sz="4400" dirty="0"/>
          </a:p>
        </p:txBody>
      </p:sp>
      <p:sp>
        <p:nvSpPr>
          <p:cNvPr id="21" name="TextBox 20"/>
          <p:cNvSpPr txBox="1"/>
          <p:nvPr/>
        </p:nvSpPr>
        <p:spPr>
          <a:xfrm>
            <a:off x="150443" y="1886151"/>
            <a:ext cx="2924201" cy="769441"/>
          </a:xfrm>
          <a:prstGeom prst="rect">
            <a:avLst/>
          </a:prstGeom>
          <a:noFill/>
        </p:spPr>
        <p:txBody>
          <a:bodyPr wrap="square" rtlCol="0">
            <a:spAutoFit/>
          </a:bodyPr>
          <a:lstStyle/>
          <a:p>
            <a:r>
              <a:rPr lang="en-US" sz="4400" dirty="0" smtClean="0"/>
              <a:t>notes</a:t>
            </a:r>
            <a:endParaRPr lang="en-US" sz="4400" dirty="0"/>
          </a:p>
        </p:txBody>
      </p:sp>
      <p:sp>
        <p:nvSpPr>
          <p:cNvPr id="22" name="TextBox 21"/>
          <p:cNvSpPr txBox="1"/>
          <p:nvPr/>
        </p:nvSpPr>
        <p:spPr>
          <a:xfrm>
            <a:off x="1878988" y="4735810"/>
            <a:ext cx="2890067" cy="769441"/>
          </a:xfrm>
          <a:prstGeom prst="rect">
            <a:avLst/>
          </a:prstGeom>
          <a:noFill/>
        </p:spPr>
        <p:txBody>
          <a:bodyPr wrap="square" rtlCol="0">
            <a:spAutoFit/>
          </a:bodyPr>
          <a:lstStyle/>
          <a:p>
            <a:r>
              <a:rPr lang="en-US" sz="4400" dirty="0" smtClean="0"/>
              <a:t>posters</a:t>
            </a:r>
            <a:endParaRPr lang="en-US" sz="4400" dirty="0"/>
          </a:p>
        </p:txBody>
      </p:sp>
      <p:sp>
        <p:nvSpPr>
          <p:cNvPr id="26" name="TextBox 25"/>
          <p:cNvSpPr txBox="1"/>
          <p:nvPr/>
        </p:nvSpPr>
        <p:spPr>
          <a:xfrm>
            <a:off x="4943188" y="4688485"/>
            <a:ext cx="2925456" cy="769441"/>
          </a:xfrm>
          <a:prstGeom prst="rect">
            <a:avLst/>
          </a:prstGeom>
          <a:noFill/>
        </p:spPr>
        <p:txBody>
          <a:bodyPr wrap="square" rtlCol="0">
            <a:spAutoFit/>
          </a:bodyPr>
          <a:lstStyle/>
          <a:p>
            <a:r>
              <a:rPr lang="en-US" sz="4400" dirty="0" smtClean="0"/>
              <a:t>tutoring</a:t>
            </a:r>
            <a:endParaRPr lang="en-US" sz="4400" dirty="0"/>
          </a:p>
        </p:txBody>
      </p:sp>
      <p:sp>
        <p:nvSpPr>
          <p:cNvPr id="27" name="TextBox 26"/>
          <p:cNvSpPr txBox="1"/>
          <p:nvPr/>
        </p:nvSpPr>
        <p:spPr>
          <a:xfrm>
            <a:off x="8549479" y="3824173"/>
            <a:ext cx="3217928" cy="769441"/>
          </a:xfrm>
          <a:prstGeom prst="rect">
            <a:avLst/>
          </a:prstGeom>
          <a:noFill/>
        </p:spPr>
        <p:txBody>
          <a:bodyPr wrap="square" rtlCol="0">
            <a:spAutoFit/>
          </a:bodyPr>
          <a:lstStyle/>
          <a:p>
            <a:r>
              <a:rPr lang="en-US" sz="4400" dirty="0" err="1" smtClean="0"/>
              <a:t>reteaching</a:t>
            </a:r>
            <a:endParaRPr lang="en-US" sz="4400" dirty="0"/>
          </a:p>
        </p:txBody>
      </p:sp>
    </p:spTree>
    <p:extLst>
      <p:ext uri="{BB962C8B-B14F-4D97-AF65-F5344CB8AC3E}">
        <p14:creationId xmlns:p14="http://schemas.microsoft.com/office/powerpoint/2010/main" val="65066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5">
                                            <p:txEl>
                                              <p:pRg st="0" end="0"/>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4">
                                            <p:txEl>
                                              <p:pRg st="0" end="0"/>
                                            </p:txEl>
                                          </p:spTgt>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6">
                                            <p:txEl>
                                              <p:pRg st="0" end="0"/>
                                            </p:txEl>
                                          </p:spTgt>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21">
                                            <p:txEl>
                                              <p:pRg st="0" end="0"/>
                                            </p:txEl>
                                          </p:spTgt>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12">
                                            <p:txEl>
                                              <p:pRg st="0" end="0"/>
                                            </p:txEl>
                                          </p:spTgt>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2">
                                            <p:txEl>
                                              <p:pRg st="0" end="0"/>
                                            </p:txEl>
                                          </p:spTgt>
                                        </p:tgtEl>
                                        <p:attrNameLst>
                                          <p:attrName>style.visibility</p:attrName>
                                        </p:attrNameLst>
                                      </p:cBhvr>
                                      <p:to>
                                        <p:strVal val="visible"/>
                                      </p:to>
                                    </p:set>
                                  </p:childTnLst>
                                </p:cTn>
                              </p:par>
                            </p:childTnLst>
                          </p:cTn>
                        </p:par>
                        <p:par>
                          <p:cTn id="25" fill="hold">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4">
                                            <p:txEl>
                                              <p:pRg st="0" end="0"/>
                                            </p:txEl>
                                          </p:spTgt>
                                        </p:tgtEl>
                                        <p:attrNameLst>
                                          <p:attrName>style.visibility</p:attrName>
                                        </p:attrNameLst>
                                      </p:cBhvr>
                                      <p:to>
                                        <p:strVal val="visible"/>
                                      </p:to>
                                    </p:set>
                                  </p:childTnLst>
                                </p:cTn>
                              </p:par>
                            </p:childTnLst>
                          </p:cTn>
                        </p:par>
                        <p:par>
                          <p:cTn id="28" fill="hold">
                            <p:stCondLst>
                              <p:cond delay="7000"/>
                            </p:stCondLst>
                            <p:childTnLst>
                              <p:par>
                                <p:cTn id="29" presetID="1" presetClass="entr" presetSubtype="0" fill="hold" grpId="0" nodeType="afterEffect">
                                  <p:stCondLst>
                                    <p:cond delay="1000"/>
                                  </p:stCondLst>
                                  <p:childTnLst>
                                    <p:set>
                                      <p:cBhvr>
                                        <p:cTn id="30" dur="1" fill="hold">
                                          <p:stCondLst>
                                            <p:cond delay="0"/>
                                          </p:stCondLst>
                                        </p:cTn>
                                        <p:tgtEl>
                                          <p:spTgt spid="8"/>
                                        </p:tgtEl>
                                        <p:attrNameLst>
                                          <p:attrName>style.visibility</p:attrName>
                                        </p:attrNameLst>
                                      </p:cBhvr>
                                      <p:to>
                                        <p:strVal val="visible"/>
                                      </p:to>
                                    </p:set>
                                  </p:childTnLst>
                                </p:cTn>
                              </p:par>
                            </p:childTnLst>
                          </p:cTn>
                        </p:par>
                        <p:par>
                          <p:cTn id="31" fill="hold">
                            <p:stCondLst>
                              <p:cond delay="8000"/>
                            </p:stCondLst>
                            <p:childTnLst>
                              <p:par>
                                <p:cTn id="32" presetID="1" presetClass="entr" presetSubtype="0" fill="hold" grpId="0" nodeType="afterEffect">
                                  <p:stCondLst>
                                    <p:cond delay="1000"/>
                                  </p:stCondLst>
                                  <p:childTnLst>
                                    <p:set>
                                      <p:cBhvr>
                                        <p:cTn id="33" dur="1" fill="hold">
                                          <p:stCondLst>
                                            <p:cond delay="0"/>
                                          </p:stCondLst>
                                        </p:cTn>
                                        <p:tgtEl>
                                          <p:spTgt spid="7"/>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10">
                                            <p:txEl>
                                              <p:pRg st="0" end="0"/>
                                            </p:txEl>
                                          </p:spTgt>
                                        </p:tgtEl>
                                        <p:attrNameLst>
                                          <p:attrName>style.visibility</p:attrName>
                                        </p:attrNameLst>
                                      </p:cBhvr>
                                      <p:to>
                                        <p:strVal val="visible"/>
                                      </p:to>
                                    </p:set>
                                  </p:childTnLst>
                                </p:cTn>
                              </p:par>
                            </p:childTnLst>
                          </p:cTn>
                        </p:par>
                        <p:par>
                          <p:cTn id="37" fill="hold">
                            <p:stCondLst>
                              <p:cond delay="10000"/>
                            </p:stCondLst>
                            <p:childTnLst>
                              <p:par>
                                <p:cTn id="38" presetID="1" presetClass="entr" presetSubtype="0" fill="hold" nodeType="afterEffect">
                                  <p:stCondLst>
                                    <p:cond delay="1000"/>
                                  </p:stCondLst>
                                  <p:childTnLst>
                                    <p:set>
                                      <p:cBhvr>
                                        <p:cTn id="39" dur="1" fill="hold">
                                          <p:stCondLst>
                                            <p:cond delay="0"/>
                                          </p:stCondLst>
                                        </p:cTn>
                                        <p:tgtEl>
                                          <p:spTgt spid="27">
                                            <p:txEl>
                                              <p:pRg st="0" end="0"/>
                                            </p:txEl>
                                          </p:spTgt>
                                        </p:tgtEl>
                                        <p:attrNameLst>
                                          <p:attrName>style.visibility</p:attrName>
                                        </p:attrNameLst>
                                      </p:cBhvr>
                                      <p:to>
                                        <p:strVal val="visible"/>
                                      </p:to>
                                    </p:set>
                                  </p:childTnLst>
                                </p:cTn>
                              </p:par>
                            </p:childTnLst>
                          </p:cTn>
                        </p:par>
                        <p:par>
                          <p:cTn id="40" fill="hold">
                            <p:stCondLst>
                              <p:cond delay="11000"/>
                            </p:stCondLst>
                            <p:childTnLst>
                              <p:par>
                                <p:cTn id="41" presetID="1" presetClass="entr" presetSubtype="0" fill="hold" nodeType="afterEffect">
                                  <p:stCondLst>
                                    <p:cond delay="1000"/>
                                  </p:stCondLst>
                                  <p:childTnLst>
                                    <p:set>
                                      <p:cBhvr>
                                        <p:cTn id="42" dur="1" fill="hold">
                                          <p:stCondLst>
                                            <p:cond delay="0"/>
                                          </p:stCondLst>
                                        </p:cTn>
                                        <p:tgtEl>
                                          <p:spTgt spid="16">
                                            <p:txEl>
                                              <p:pRg st="0" end="0"/>
                                            </p:txEl>
                                          </p:spTgt>
                                        </p:tgtEl>
                                        <p:attrNameLst>
                                          <p:attrName>style.visibility</p:attrName>
                                        </p:attrNameLst>
                                      </p:cBhvr>
                                      <p:to>
                                        <p:strVal val="visible"/>
                                      </p:to>
                                    </p:set>
                                  </p:childTnLst>
                                </p:cTn>
                              </p:par>
                            </p:childTnLst>
                          </p:cTn>
                        </p:par>
                        <p:par>
                          <p:cTn id="43" fill="hold">
                            <p:stCondLst>
                              <p:cond delay="12000"/>
                            </p:stCondLst>
                            <p:childTnLst>
                              <p:par>
                                <p:cTn id="44" presetID="1" presetClass="entr" presetSubtype="0" fill="hold" nodeType="afterEffect">
                                  <p:stCondLst>
                                    <p:cond delay="1000"/>
                                  </p:stCondLst>
                                  <p:childTnLst>
                                    <p:set>
                                      <p:cBhvr>
                                        <p:cTn id="45" dur="1" fill="hold">
                                          <p:stCondLst>
                                            <p:cond delay="0"/>
                                          </p:stCondLst>
                                        </p:cTn>
                                        <p:tgtEl>
                                          <p:spTgt spid="20">
                                            <p:txEl>
                                              <p:pRg st="0" end="0"/>
                                            </p:txEl>
                                          </p:spTgt>
                                        </p:tgtEl>
                                        <p:attrNameLst>
                                          <p:attrName>style.visibility</p:attrName>
                                        </p:attrNameLst>
                                      </p:cBhvr>
                                      <p:to>
                                        <p:strVal val="visible"/>
                                      </p:to>
                                    </p:set>
                                  </p:childTnLst>
                                </p:cTn>
                              </p:par>
                            </p:childTnLst>
                          </p:cTn>
                        </p:par>
                        <p:par>
                          <p:cTn id="46" fill="hold">
                            <p:stCondLst>
                              <p:cond delay="13000"/>
                            </p:stCondLst>
                            <p:childTnLst>
                              <p:par>
                                <p:cTn id="47" presetID="1" presetClass="entr" presetSubtype="0" fill="hold" nodeType="afterEffect">
                                  <p:stCondLst>
                                    <p:cond delay="1000"/>
                                  </p:stCondLst>
                                  <p:childTnLst>
                                    <p:set>
                                      <p:cBhvr>
                                        <p:cTn id="48" dur="1" fill="hold">
                                          <p:stCondLst>
                                            <p:cond delay="0"/>
                                          </p:stCondLst>
                                        </p:cTn>
                                        <p:tgtEl>
                                          <p:spTgt spid="26">
                                            <p:txEl>
                                              <p:pRg st="0" end="0"/>
                                            </p:txEl>
                                          </p:spTgt>
                                        </p:tgtEl>
                                        <p:attrNameLst>
                                          <p:attrName>style.visibility</p:attrName>
                                        </p:attrNameLst>
                                      </p:cBhvr>
                                      <p:to>
                                        <p:strVal val="visible"/>
                                      </p:to>
                                    </p:set>
                                  </p:childTnLst>
                                </p:cTn>
                              </p:par>
                            </p:childTnLst>
                          </p:cTn>
                        </p:par>
                        <p:par>
                          <p:cTn id="49" fill="hold">
                            <p:stCondLst>
                              <p:cond delay="14000"/>
                            </p:stCondLst>
                            <p:childTnLst>
                              <p:par>
                                <p:cTn id="50" presetID="1" presetClass="entr" presetSubtype="0" fill="hold" nodeType="afterEffect">
                                  <p:stCondLst>
                                    <p:cond delay="1000"/>
                                  </p:stCondLst>
                                  <p:childTnLst>
                                    <p:set>
                                      <p:cBhvr>
                                        <p:cTn id="51" dur="1" fill="hold">
                                          <p:stCondLst>
                                            <p:cond delay="0"/>
                                          </p:stCondLst>
                                        </p:cTn>
                                        <p:tgtEl>
                                          <p:spTgt spid="17">
                                            <p:txEl>
                                              <p:pRg st="0" end="0"/>
                                            </p:txEl>
                                          </p:spTgt>
                                        </p:tgtEl>
                                        <p:attrNameLst>
                                          <p:attrName>style.visibility</p:attrName>
                                        </p:attrNameLst>
                                      </p:cBhvr>
                                      <p:to>
                                        <p:strVal val="visible"/>
                                      </p:to>
                                    </p:set>
                                  </p:childTnLst>
                                </p:cTn>
                              </p:par>
                            </p:childTnLst>
                          </p:cTn>
                        </p:par>
                        <p:par>
                          <p:cTn id="52" fill="hold">
                            <p:stCondLst>
                              <p:cond delay="15000"/>
                            </p:stCondLst>
                            <p:childTnLst>
                              <p:par>
                                <p:cTn id="53" presetID="1" presetClass="entr" presetSubtype="0" fill="hold" nodeType="afterEffect">
                                  <p:stCondLst>
                                    <p:cond delay="1000"/>
                                  </p:stCondLst>
                                  <p:childTnLst>
                                    <p:set>
                                      <p:cBhvr>
                                        <p:cTn id="54" dur="1" fill="hold">
                                          <p:stCondLst>
                                            <p:cond delay="0"/>
                                          </p:stCondLst>
                                        </p:cTn>
                                        <p:tgtEl>
                                          <p:spTgt spid="19">
                                            <p:txEl>
                                              <p:pRg st="0" end="0"/>
                                            </p:txEl>
                                          </p:spTgt>
                                        </p:tgtEl>
                                        <p:attrNameLst>
                                          <p:attrName>style.visibility</p:attrName>
                                        </p:attrNameLst>
                                      </p:cBhvr>
                                      <p:to>
                                        <p:strVal val="visible"/>
                                      </p:to>
                                    </p:set>
                                  </p:childTnLst>
                                </p:cTn>
                              </p:par>
                            </p:childTnLst>
                          </p:cTn>
                        </p:par>
                        <p:par>
                          <p:cTn id="55" fill="hold">
                            <p:stCondLst>
                              <p:cond delay="16000"/>
                            </p:stCondLst>
                            <p:childTnLst>
                              <p:par>
                                <p:cTn id="56" presetID="1" presetClass="entr" presetSubtype="0" fill="hold" nodeType="afterEffect">
                                  <p:stCondLst>
                                    <p:cond delay="1000"/>
                                  </p:stCondLst>
                                  <p:childTnLst>
                                    <p:set>
                                      <p:cBhvr>
                                        <p:cTn id="57"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5</a:t>
            </a:r>
            <a:r>
              <a:rPr lang="en-US" baseline="30000" dirty="0" smtClean="0"/>
              <a:t>th</a:t>
            </a:r>
            <a:r>
              <a:rPr lang="en-US" dirty="0" smtClean="0"/>
              <a:t> Grade Division Problems</a:t>
            </a:r>
            <a:endParaRPr lang="en-US" dirty="0"/>
          </a:p>
        </p:txBody>
      </p:sp>
      <p:sp>
        <p:nvSpPr>
          <p:cNvPr id="5" name="Text Placeholder 4"/>
          <p:cNvSpPr>
            <a:spLocks noGrp="1"/>
          </p:cNvSpPr>
          <p:nvPr>
            <p:ph type="body" idx="1"/>
          </p:nvPr>
        </p:nvSpPr>
        <p:spPr>
          <a:xfrm>
            <a:off x="1267651" y="1913470"/>
            <a:ext cx="4754880" cy="1286930"/>
          </a:xfrm>
        </p:spPr>
        <p:txBody>
          <a:bodyPr>
            <a:normAutofit/>
          </a:bodyPr>
          <a:lstStyle/>
          <a:p>
            <a:r>
              <a:rPr lang="en-US" sz="2800" dirty="0"/>
              <a:t>How much chocolate will each person get if 3 people share ½ pound equally</a:t>
            </a:r>
            <a:r>
              <a:rPr lang="en-US" sz="2800" dirty="0" smtClean="0"/>
              <a:t>?</a:t>
            </a:r>
            <a:endParaRPr lang="en-US" sz="2800" dirty="0"/>
          </a:p>
        </p:txBody>
      </p:sp>
      <p:sp>
        <p:nvSpPr>
          <p:cNvPr id="6" name="Text Placeholder 5"/>
          <p:cNvSpPr>
            <a:spLocks noGrp="1"/>
          </p:cNvSpPr>
          <p:nvPr>
            <p:ph type="body" sz="quarter" idx="3"/>
          </p:nvPr>
        </p:nvSpPr>
        <p:spPr>
          <a:xfrm>
            <a:off x="6232119" y="2031427"/>
            <a:ext cx="4754880" cy="743094"/>
          </a:xfrm>
        </p:spPr>
        <p:txBody>
          <a:bodyPr>
            <a:noAutofit/>
          </a:bodyPr>
          <a:lstStyle/>
          <a:p>
            <a:r>
              <a:rPr lang="en-US" sz="2800" dirty="0"/>
              <a:t>How many 1/3 cup servings are in 2/3 cups of raisins</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70</a:t>
            </a:fld>
            <a:endParaRPr lang="en-US"/>
          </a:p>
        </p:txBody>
      </p:sp>
      <p:pic>
        <p:nvPicPr>
          <p:cNvPr id="49154" name="Picture 2" descr="http://officeimg.vo.msecnd.net/en-us/images/MH900448355.jpg"/>
          <p:cNvPicPr>
            <a:picLocks noChangeAspect="1" noChangeArrowheads="1"/>
          </p:cNvPicPr>
          <p:nvPr/>
        </p:nvPicPr>
        <p:blipFill rotWithShape="1">
          <a:blip r:embed="rId3"/>
          <a:srcRect t="16826" b="19045"/>
          <a:stretch/>
        </p:blipFill>
        <p:spPr bwMode="auto">
          <a:xfrm>
            <a:off x="1609909" y="3533879"/>
            <a:ext cx="3949077" cy="2532526"/>
          </a:xfrm>
          <a:prstGeom prst="rect">
            <a:avLst/>
          </a:prstGeom>
          <a:noFill/>
        </p:spPr>
      </p:pic>
      <p:pic>
        <p:nvPicPr>
          <p:cNvPr id="9" name="Picture 2" descr="https://encrypted-tbn0.gstatic.com/images?q=tbn:ANd9GcQizv1U9m_0nz3urlVGPNWX2x0P_X_JkneGM8hrvW780HnUfD3kdBnEH10"/>
          <p:cNvPicPr>
            <a:picLocks noGrp="1" noChangeAspect="1" noChangeArrowheads="1"/>
          </p:cNvPicPr>
          <p:nvPr>
            <p:ph sz="quarter" idx="4"/>
          </p:nvPr>
        </p:nvPicPr>
        <p:blipFill>
          <a:blip r:embed="rId4"/>
          <a:srcRect/>
          <a:stretch>
            <a:fillRect/>
          </a:stretch>
        </p:blipFill>
        <p:spPr bwMode="auto">
          <a:xfrm>
            <a:off x="6931343" y="3013013"/>
            <a:ext cx="3549242" cy="3053392"/>
          </a:xfrm>
          <a:prstGeom prst="rect">
            <a:avLst/>
          </a:prstGeom>
          <a:noFill/>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 Division in Grade 6</a:t>
            </a:r>
            <a:endParaRPr lang="en-US" dirty="0"/>
          </a:p>
        </p:txBody>
      </p:sp>
      <p:sp>
        <p:nvSpPr>
          <p:cNvPr id="3" name="Content Placeholder 2"/>
          <p:cNvSpPr>
            <a:spLocks noGrp="1"/>
          </p:cNvSpPr>
          <p:nvPr>
            <p:ph idx="1"/>
          </p:nvPr>
        </p:nvSpPr>
        <p:spPr>
          <a:xfrm>
            <a:off x="790832" y="2011680"/>
            <a:ext cx="10565027" cy="4206240"/>
          </a:xfrm>
        </p:spPr>
        <p:txBody>
          <a:bodyPr>
            <a:noAutofit/>
          </a:bodyPr>
          <a:lstStyle/>
          <a:p>
            <a:pPr marL="0" indent="0">
              <a:buNone/>
            </a:pPr>
            <a:r>
              <a:rPr lang="en-US" sz="3200" dirty="0" smtClean="0"/>
              <a:t>6.NS.1 – Interpret and compute quotients of fractions, and solve word problems involving division of fractions, e.g., by using visual fraction models and equations to represent the problem.</a:t>
            </a:r>
          </a:p>
          <a:p>
            <a:pPr marL="0" indent="0">
              <a:buNone/>
            </a:pPr>
            <a:r>
              <a:rPr lang="en-US" sz="3200" dirty="0" smtClean="0"/>
              <a:t>Examples: </a:t>
            </a:r>
          </a:p>
          <a:p>
            <a:pPr lvl="1"/>
            <a:r>
              <a:rPr lang="en-US" sz="3200" dirty="0" smtClean="0"/>
              <a:t>Create a story context…</a:t>
            </a:r>
          </a:p>
          <a:p>
            <a:pPr lvl="1"/>
            <a:r>
              <a:rPr lang="en-US" sz="3200" dirty="0" smtClean="0"/>
              <a:t>Use a visual fraction model to show the quotient…</a:t>
            </a:r>
          </a:p>
          <a:p>
            <a:pPr lvl="1"/>
            <a:r>
              <a:rPr lang="en-US" sz="3200" dirty="0" smtClean="0"/>
              <a:t>Explain division using its relationship with multiplication</a:t>
            </a:r>
          </a:p>
        </p:txBody>
      </p:sp>
      <p:sp>
        <p:nvSpPr>
          <p:cNvPr id="4" name="Slide Number Placeholder 3"/>
          <p:cNvSpPr>
            <a:spLocks noGrp="1"/>
          </p:cNvSpPr>
          <p:nvPr>
            <p:ph type="sldNum" sz="quarter" idx="12"/>
          </p:nvPr>
        </p:nvSpPr>
        <p:spPr/>
        <p:txBody>
          <a:bodyPr/>
          <a:lstStyle/>
          <a:p>
            <a:fld id="{8BDE70D4-4200-49F7-B8E1-AF4D96FBC8C5}" type="slidenum">
              <a:rPr lang="en-US" smtClean="0"/>
              <a:pPr/>
              <a:t>71</a:t>
            </a:fld>
            <a:endParaRPr lang="en-US"/>
          </a:p>
        </p:txBody>
      </p:sp>
      <p:pic>
        <p:nvPicPr>
          <p:cNvPr id="5" name="Picture 14" descr="alarm clocks, alarms, clocks, households, time piec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76100" y="281019"/>
            <a:ext cx="1511917" cy="15119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Create a story context for </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202919" y="2640330"/>
                <a:ext cx="9784080" cy="3577590"/>
              </a:xfrm>
            </p:spPr>
            <p:txBody>
              <a:bodyPr>
                <a:normAutofit/>
              </a:bodyPr>
              <a:lstStyle/>
              <a:p>
                <a:pPr marL="0" indent="0">
                  <a:buNone/>
                </a:pPr>
                <a14:m>
                  <m:oMathPara xmlns:m="http://schemas.openxmlformats.org/officeDocument/2006/math">
                    <m:oMathParaPr>
                      <m:jc m:val="centerGroup"/>
                    </m:oMathParaPr>
                    <m:oMath xmlns:m="http://schemas.openxmlformats.org/officeDocument/2006/math">
                      <m:f>
                        <m:fPr>
                          <m:ctrlPr>
                            <a:rPr lang="en-US" sz="9600" i="1">
                              <a:latin typeface="Cambria Math" panose="02040503050406030204" pitchFamily="18" charset="0"/>
                            </a:rPr>
                          </m:ctrlPr>
                        </m:fPr>
                        <m:num>
                          <m:r>
                            <a:rPr lang="en-US" sz="9600" i="1">
                              <a:latin typeface="Cambria Math" panose="02040503050406030204" pitchFamily="18" charset="0"/>
                            </a:rPr>
                            <m:t>2</m:t>
                          </m:r>
                        </m:num>
                        <m:den>
                          <m:r>
                            <a:rPr lang="en-US" sz="9600" i="1">
                              <a:latin typeface="Cambria Math" panose="02040503050406030204" pitchFamily="18" charset="0"/>
                            </a:rPr>
                            <m:t>3</m:t>
                          </m:r>
                        </m:den>
                      </m:f>
                      <m:r>
                        <a:rPr lang="en-US" sz="9600" i="1">
                          <a:latin typeface="Cambria Math" panose="02040503050406030204" pitchFamily="18" charset="0"/>
                        </a:rPr>
                        <m:t> </m:t>
                      </m:r>
                      <m:r>
                        <a:rPr lang="en-US" sz="9600" i="1">
                          <a:latin typeface="Cambria Math" panose="02040503050406030204" pitchFamily="18" charset="0"/>
                          <a:ea typeface="Cambria Math" panose="02040503050406030204" pitchFamily="18" charset="0"/>
                        </a:rPr>
                        <m:t>÷ </m:t>
                      </m:r>
                      <m:f>
                        <m:fPr>
                          <m:ctrlPr>
                            <a:rPr lang="en-US" sz="9600" i="1">
                              <a:latin typeface="Cambria Math" panose="02040503050406030204" pitchFamily="18" charset="0"/>
                              <a:ea typeface="Cambria Math" panose="02040503050406030204" pitchFamily="18" charset="0"/>
                            </a:rPr>
                          </m:ctrlPr>
                        </m:fPr>
                        <m:num>
                          <m:r>
                            <a:rPr lang="en-US" sz="9600" i="1">
                              <a:latin typeface="Cambria Math" panose="02040503050406030204" pitchFamily="18" charset="0"/>
                              <a:ea typeface="Cambria Math" panose="02040503050406030204" pitchFamily="18" charset="0"/>
                            </a:rPr>
                            <m:t>3</m:t>
                          </m:r>
                        </m:num>
                        <m:den>
                          <m:r>
                            <a:rPr lang="en-US" sz="9600" i="1">
                              <a:latin typeface="Cambria Math" panose="02040503050406030204" pitchFamily="18" charset="0"/>
                              <a:ea typeface="Cambria Math" panose="02040503050406030204" pitchFamily="18" charset="0"/>
                            </a:rPr>
                            <m:t>4</m:t>
                          </m:r>
                        </m:den>
                      </m:f>
                    </m:oMath>
                  </m:oMathPara>
                </a14:m>
                <a:endParaRPr lang="en-US" sz="6600" dirty="0"/>
              </a:p>
              <a:p>
                <a:endParaRPr lang="en-US" sz="8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202919" y="2640330"/>
                <a:ext cx="9784080" cy="3577590"/>
              </a:xfrm>
              <a:blipFill rotWithShape="0">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4086526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6</a:t>
            </a:r>
            <a:r>
              <a:rPr lang="en-US" baseline="30000" dirty="0" smtClean="0"/>
              <a:t>th</a:t>
            </a:r>
            <a:r>
              <a:rPr lang="en-US" dirty="0" smtClean="0"/>
              <a:t> Grade Division</a:t>
            </a:r>
            <a:endParaRPr lang="en-US" dirty="0"/>
          </a:p>
        </p:txBody>
      </p:sp>
      <p:sp>
        <p:nvSpPr>
          <p:cNvPr id="4" name="Slide Number Placeholder 3"/>
          <p:cNvSpPr>
            <a:spLocks noGrp="1"/>
          </p:cNvSpPr>
          <p:nvPr>
            <p:ph type="sldNum" sz="quarter" idx="12"/>
          </p:nvPr>
        </p:nvSpPr>
        <p:spPr/>
        <p:txBody>
          <a:bodyPr/>
          <a:lstStyle/>
          <a:p>
            <a:fld id="{8BDE70D4-4200-49F7-B8E1-AF4D96FBC8C5}" type="slidenum">
              <a:rPr lang="en-US" smtClean="0"/>
              <a:pPr/>
              <a:t>73</a:t>
            </a:fld>
            <a:endParaRPr lang="en-US"/>
          </a:p>
        </p:txBody>
      </p:sp>
      <p:pic>
        <p:nvPicPr>
          <p:cNvPr id="5" name="Picture 16" descr="board games, chess, chesspieces, games, households, leis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24012" y="266963"/>
            <a:ext cx="1525973" cy="152597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753762" y="3336324"/>
                <a:ext cx="1618735" cy="12488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4000" i="1" smtClean="0">
                              <a:latin typeface="Cambria Math" panose="02040503050406030204" pitchFamily="18" charset="0"/>
                            </a:rPr>
                          </m:ctrlPr>
                        </m:fPr>
                        <m:num>
                          <m:r>
                            <a:rPr lang="en-US" sz="4000" b="0" i="1" smtClean="0">
                              <a:latin typeface="Cambria Math" panose="02040503050406030204" pitchFamily="18" charset="0"/>
                            </a:rPr>
                            <m:t>2</m:t>
                          </m:r>
                        </m:num>
                        <m:den>
                          <m:r>
                            <a:rPr lang="en-US" sz="4000" b="0" i="1" smtClean="0">
                              <a:latin typeface="Cambria Math" panose="02040503050406030204" pitchFamily="18" charset="0"/>
                            </a:rPr>
                            <m:t>3</m:t>
                          </m:r>
                        </m:den>
                      </m:f>
                      <m:r>
                        <a:rPr lang="en-US" sz="4000" i="1" smtClean="0">
                          <a:latin typeface="Cambria Math" panose="02040503050406030204" pitchFamily="18" charset="0"/>
                          <a:ea typeface="Cambria Math" panose="02040503050406030204" pitchFamily="18" charset="0"/>
                        </a:rPr>
                        <m:t>÷</m:t>
                      </m:r>
                      <m:f>
                        <m:fPr>
                          <m:ctrlPr>
                            <a:rPr lang="en-US" sz="4000" i="1" smtClean="0">
                              <a:latin typeface="Cambria Math" panose="02040503050406030204" pitchFamily="18" charset="0"/>
                              <a:ea typeface="Cambria Math" panose="02040503050406030204" pitchFamily="18" charset="0"/>
                            </a:rPr>
                          </m:ctrlPr>
                        </m:fPr>
                        <m:num>
                          <m:r>
                            <a:rPr lang="en-US" sz="4000" b="0" i="1" smtClean="0">
                              <a:latin typeface="Cambria Math" panose="02040503050406030204" pitchFamily="18" charset="0"/>
                              <a:ea typeface="Cambria Math" panose="02040503050406030204" pitchFamily="18" charset="0"/>
                            </a:rPr>
                            <m:t>3</m:t>
                          </m:r>
                        </m:num>
                        <m:den>
                          <m:r>
                            <a:rPr lang="en-US" sz="4000" b="0" i="1" smtClean="0">
                              <a:latin typeface="Cambria Math" panose="02040503050406030204" pitchFamily="18" charset="0"/>
                              <a:ea typeface="Cambria Math" panose="02040503050406030204" pitchFamily="18" charset="0"/>
                            </a:rPr>
                            <m:t>4</m:t>
                          </m:r>
                        </m:den>
                      </m:f>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753762" y="3336324"/>
                <a:ext cx="1618735" cy="1248803"/>
              </a:xfrm>
              <a:prstGeom prst="rect">
                <a:avLst/>
              </a:prstGeom>
              <a:blipFill rotWithShape="0">
                <a:blip r:embed="rId3"/>
                <a:stretch>
                  <a:fillRect/>
                </a:stretch>
              </a:blipFill>
            </p:spPr>
            <p:txBody>
              <a:bodyPr/>
              <a:lstStyle/>
              <a:p>
                <a:r>
                  <a:rPr lang="en-US">
                    <a:noFill/>
                  </a:rPr>
                  <a:t> </a:t>
                </a:r>
              </a:p>
            </p:txBody>
          </p:sp>
        </mc:Fallback>
      </mc:AlternateContent>
      <p:pic>
        <p:nvPicPr>
          <p:cNvPr id="7" name="Content Placeholder 6"/>
          <p:cNvPicPr>
            <a:picLocks noGrp="1" noChangeAspect="1"/>
          </p:cNvPicPr>
          <p:nvPr>
            <p:ph idx="1"/>
          </p:nvPr>
        </p:nvPicPr>
        <p:blipFill>
          <a:blip r:embed="rId4"/>
          <a:stretch>
            <a:fillRect/>
          </a:stretch>
        </p:blipFill>
        <p:spPr>
          <a:xfrm>
            <a:off x="3305224" y="2011493"/>
            <a:ext cx="7080554" cy="4411361"/>
          </a:xfrm>
          <a:prstGeom prst="rect">
            <a:avLst/>
          </a:prstGeom>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pPr algn="ctr"/>
                <a:r>
                  <a:rPr lang="en-US" dirty="0" smtClean="0"/>
                  <a:t>Invert and multiply…Why?</a:t>
                </a:r>
                <a:br>
                  <a:rPr lang="en-US" dirty="0" smtClean="0"/>
                </a:br>
                <a:r>
                  <a:rPr lang="en-US" dirty="0" smtClean="0"/>
                  <a:t>6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 </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2</m:t>
                        </m:r>
                      </m:num>
                      <m:den>
                        <m:r>
                          <a:rPr lang="en-US" b="0" i="1" smtClean="0">
                            <a:latin typeface="Cambria Math" panose="02040503050406030204" pitchFamily="18" charset="0"/>
                            <a:ea typeface="Cambria Math" panose="02040503050406030204" pitchFamily="18" charset="0"/>
                          </a:rPr>
                          <m:t>3</m:t>
                        </m:r>
                      </m:den>
                    </m:f>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rotWithShape="0">
                <a:blip r:embed="rId2"/>
                <a:stretch>
                  <a:fillRect t="-7692" b="-6073"/>
                </a:stretch>
              </a:blipFill>
            </p:spPr>
            <p:txBody>
              <a:bodyPr/>
              <a:lstStyle/>
              <a:p>
                <a:r>
                  <a:rPr lang="en-US">
                    <a:noFill/>
                  </a:rPr>
                  <a:t> </a:t>
                </a:r>
              </a:p>
            </p:txBody>
          </p:sp>
        </mc:Fallback>
      </mc:AlternateContent>
      <p:sp>
        <p:nvSpPr>
          <p:cNvPr id="8" name="Text Placeholder 7"/>
          <p:cNvSpPr>
            <a:spLocks noGrp="1"/>
          </p:cNvSpPr>
          <p:nvPr>
            <p:ph type="body" idx="1"/>
          </p:nvPr>
        </p:nvSpPr>
        <p:spPr/>
        <p:txBody>
          <a:bodyPr/>
          <a:lstStyle/>
          <a:p>
            <a:pPr algn="ctr"/>
            <a:r>
              <a:rPr lang="en-US" dirty="0" smtClean="0"/>
              <a:t>My way…</a:t>
            </a:r>
            <a:endParaRPr lang="en-US" dirty="0"/>
          </a:p>
        </p:txBody>
      </p:sp>
      <p:pic>
        <p:nvPicPr>
          <p:cNvPr id="12" name="Content Placeholder 11"/>
          <p:cNvPicPr>
            <a:picLocks noGrp="1" noChangeAspect="1"/>
          </p:cNvPicPr>
          <p:nvPr>
            <p:ph sz="half" idx="2"/>
          </p:nvPr>
        </p:nvPicPr>
        <p:blipFill>
          <a:blip r:embed="rId3"/>
          <a:stretch>
            <a:fillRect/>
          </a:stretch>
        </p:blipFill>
        <p:spPr>
          <a:xfrm>
            <a:off x="909937" y="3061186"/>
            <a:ext cx="4756150" cy="2558808"/>
          </a:xfrm>
          <a:prstGeom prst="rect">
            <a:avLst/>
          </a:prstGeom>
        </p:spPr>
      </p:pic>
      <p:sp>
        <p:nvSpPr>
          <p:cNvPr id="10" name="Text Placeholder 9"/>
          <p:cNvSpPr>
            <a:spLocks noGrp="1"/>
          </p:cNvSpPr>
          <p:nvPr>
            <p:ph type="body" sz="quarter" idx="3"/>
          </p:nvPr>
        </p:nvSpPr>
        <p:spPr/>
        <p:txBody>
          <a:bodyPr/>
          <a:lstStyle/>
          <a:p>
            <a:pPr algn="ctr"/>
            <a:r>
              <a:rPr lang="en-US" dirty="0" smtClean="0"/>
              <a:t>Rebecca’s way…</a:t>
            </a:r>
            <a:endParaRPr lang="en-US" dirty="0"/>
          </a:p>
        </p:txBody>
      </p:sp>
      <p:pic>
        <p:nvPicPr>
          <p:cNvPr id="13" name="Content Placeholder 12"/>
          <p:cNvPicPr>
            <a:picLocks noGrp="1" noChangeAspect="1"/>
          </p:cNvPicPr>
          <p:nvPr>
            <p:ph sz="quarter" idx="4"/>
          </p:nvPr>
        </p:nvPicPr>
        <p:blipFill>
          <a:blip r:embed="rId4"/>
          <a:stretch>
            <a:fillRect/>
          </a:stretch>
        </p:blipFill>
        <p:spPr>
          <a:xfrm>
            <a:off x="6688931" y="3013614"/>
            <a:ext cx="4172658" cy="2640267"/>
          </a:xfrm>
          <a:prstGeom prst="rect">
            <a:avLst/>
          </a:prstGeom>
        </p:spPr>
      </p:pic>
      <p:sp>
        <p:nvSpPr>
          <p:cNvPr id="3" name="Rectangle 2"/>
          <p:cNvSpPr/>
          <p:nvPr/>
        </p:nvSpPr>
        <p:spPr>
          <a:xfrm>
            <a:off x="6688931" y="4846320"/>
            <a:ext cx="4172658" cy="90297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798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xit" presetSubtype="8" fill="hold" grpId="0" nodeType="clickEffect">
                                  <p:stCondLst>
                                    <p:cond delay="0"/>
                                  </p:stCondLst>
                                  <p:childTnLst>
                                    <p:animEffect transition="out" filter="wipe(left)">
                                      <p:cBhvr>
                                        <p:cTn id="22" dur="500"/>
                                        <p:tgtEl>
                                          <p:spTgt spid="3"/>
                                        </p:tgtEl>
                                      </p:cBhvr>
                                    </p:animEffect>
                                    <p:set>
                                      <p:cBhvr>
                                        <p:cTn id="23"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Contact Information</a:t>
            </a:r>
            <a:endParaRPr lang="en-US" dirty="0"/>
          </a:p>
        </p:txBody>
      </p:sp>
      <p:sp>
        <p:nvSpPr>
          <p:cNvPr id="3" name="Content Placeholder 2"/>
          <p:cNvSpPr>
            <a:spLocks noGrp="1"/>
          </p:cNvSpPr>
          <p:nvPr>
            <p:ph idx="1"/>
          </p:nvPr>
        </p:nvSpPr>
        <p:spPr>
          <a:xfrm>
            <a:off x="1817050" y="2061108"/>
            <a:ext cx="8555818" cy="4487974"/>
          </a:xfrm>
        </p:spPr>
        <p:style>
          <a:lnRef idx="2">
            <a:schemeClr val="dk1"/>
          </a:lnRef>
          <a:fillRef idx="1">
            <a:schemeClr val="lt1"/>
          </a:fillRef>
          <a:effectRef idx="0">
            <a:schemeClr val="dk1"/>
          </a:effectRef>
          <a:fontRef idx="minor">
            <a:schemeClr val="dk1"/>
          </a:fontRef>
        </p:style>
        <p:txBody>
          <a:bodyPr>
            <a:noAutofit/>
          </a:bodyPr>
          <a:lstStyle/>
          <a:p>
            <a:pPr marL="0" indent="0" algn="ctr">
              <a:buNone/>
            </a:pPr>
            <a:r>
              <a:rPr lang="en-US" sz="2800" dirty="0" smtClean="0"/>
              <a:t>Jeanne Simpson</a:t>
            </a:r>
          </a:p>
          <a:p>
            <a:pPr marL="0" indent="0" algn="ctr">
              <a:buNone/>
            </a:pPr>
            <a:r>
              <a:rPr lang="en-US" sz="2800" dirty="0" smtClean="0">
                <a:solidFill>
                  <a:schemeClr val="bg2">
                    <a:lumMod val="75000"/>
                  </a:schemeClr>
                </a:solidFill>
              </a:rPr>
              <a:t>Jeanne.Simpson@uah.edu</a:t>
            </a:r>
          </a:p>
          <a:p>
            <a:pPr marL="0" indent="0" algn="ctr">
              <a:buNone/>
            </a:pPr>
            <a:endParaRPr lang="en-US" sz="2800" dirty="0" smtClean="0"/>
          </a:p>
          <a:p>
            <a:pPr marL="0" indent="0" algn="ctr">
              <a:buNone/>
            </a:pPr>
            <a:r>
              <a:rPr lang="en-US" sz="2800" dirty="0" smtClean="0"/>
              <a:t>Alabama  Math, Science, and Technology Initiative</a:t>
            </a:r>
          </a:p>
          <a:p>
            <a:pPr marL="0" indent="0" algn="ctr">
              <a:buNone/>
            </a:pPr>
            <a:r>
              <a:rPr lang="en-US" sz="2800" dirty="0" smtClean="0">
                <a:hlinkClick r:id="rId3"/>
              </a:rPr>
              <a:t>www.amsti.org</a:t>
            </a:r>
            <a:endParaRPr lang="en-US" sz="2800" dirty="0" smtClean="0"/>
          </a:p>
          <a:p>
            <a:pPr marL="0" indent="0" algn="ctr">
              <a:buNone/>
            </a:pPr>
            <a:endParaRPr lang="en-US" sz="2800" dirty="0" smtClean="0"/>
          </a:p>
          <a:p>
            <a:pPr marL="0" indent="0" algn="ctr">
              <a:buNone/>
            </a:pPr>
            <a:r>
              <a:rPr lang="en-US" sz="2800" dirty="0" smtClean="0"/>
              <a:t>Virtual Handout</a:t>
            </a:r>
            <a:endParaRPr lang="en-US" sz="2800" dirty="0"/>
          </a:p>
          <a:p>
            <a:pPr marL="0" indent="0" algn="ctr">
              <a:buNone/>
            </a:pPr>
            <a:r>
              <a:rPr lang="en-US" sz="2800" dirty="0" smtClean="0">
                <a:solidFill>
                  <a:schemeClr val="bg2">
                    <a:lumMod val="75000"/>
                  </a:schemeClr>
                </a:solidFill>
              </a:rPr>
              <a:t>fractionprogression.wikispaces.com</a:t>
            </a:r>
            <a:endParaRPr lang="en-US" sz="2800" dirty="0">
              <a:solidFill>
                <a:schemeClr val="bg2">
                  <a:lumMod val="75000"/>
                </a:schemeClr>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37510" y="221917"/>
            <a:ext cx="2809879" cy="1571019"/>
          </a:xfrm>
          <a:prstGeom prst="rect">
            <a:avLst/>
          </a:prstGeom>
        </p:spPr>
      </p:pic>
    </p:spTree>
    <p:extLst>
      <p:ext uri="{BB962C8B-B14F-4D97-AF65-F5344CB8AC3E}">
        <p14:creationId xmlns:p14="http://schemas.microsoft.com/office/powerpoint/2010/main" val="234624386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Speaker Remind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Box 4"/>
          <p:cNvSpPr txBox="1">
            <a:spLocks noChangeArrowheads="1"/>
          </p:cNvSpPr>
          <p:nvPr/>
        </p:nvSpPr>
        <p:spPr bwMode="auto">
          <a:xfrm>
            <a:off x="1524000" y="1219200"/>
            <a:ext cx="9144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base" hangingPunct="1">
              <a:spcBef>
                <a:spcPct val="0"/>
              </a:spcBef>
              <a:spcAft>
                <a:spcPct val="0"/>
              </a:spcAft>
            </a:pPr>
            <a:endParaRPr lang="en-US" sz="1200">
              <a:solidFill>
                <a:prstClr val="black"/>
              </a:solidFill>
            </a:endParaRPr>
          </a:p>
          <a:p>
            <a:pPr eaLnBrk="1" fontAlgn="base" hangingPunct="1">
              <a:spcBef>
                <a:spcPct val="0"/>
              </a:spcBef>
              <a:spcAft>
                <a:spcPct val="0"/>
              </a:spcAft>
            </a:pPr>
            <a:endParaRPr lang="en-US" sz="1200">
              <a:solidFill>
                <a:prstClr val="black"/>
              </a:solidFill>
            </a:endParaRPr>
          </a:p>
          <a:p>
            <a:pPr eaLnBrk="1" fontAlgn="base" hangingPunct="1">
              <a:spcBef>
                <a:spcPct val="0"/>
              </a:spcBef>
              <a:spcAft>
                <a:spcPct val="0"/>
              </a:spcAft>
            </a:pPr>
            <a:r>
              <a:rPr lang="en-US" sz="2800">
                <a:solidFill>
                  <a:prstClr val="black"/>
                </a:solidFill>
                <a:latin typeface="Verdana" panose="020B0604030504040204" pitchFamily="34" charset="0"/>
              </a:rPr>
              <a:t>Rate this presentation on the conference app! </a:t>
            </a:r>
            <a:r>
              <a:rPr lang="en-US" sz="2800" b="1">
                <a:solidFill>
                  <a:prstClr val="black"/>
                </a:solidFill>
                <a:latin typeface="Verdana" panose="020B0604030504040204" pitchFamily="34" charset="0"/>
              </a:rPr>
              <a:t>www.nctm.org/confapp</a:t>
            </a: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r>
              <a:rPr lang="en-US" sz="2800">
                <a:solidFill>
                  <a:prstClr val="black"/>
                </a:solidFill>
                <a:latin typeface="Verdana" panose="020B0604030504040204" pitchFamily="34" charset="0"/>
              </a:rPr>
              <a:t>Download available presentation handouts from the Online Planner! </a:t>
            </a:r>
            <a:r>
              <a:rPr lang="en-US" sz="2800" b="1">
                <a:solidFill>
                  <a:prstClr val="black"/>
                </a:solidFill>
                <a:latin typeface="Verdana" panose="020B0604030504040204" pitchFamily="34" charset="0"/>
              </a:rPr>
              <a:t>www.nctm.org/planner</a:t>
            </a: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endParaRPr lang="en-US" sz="1200">
              <a:solidFill>
                <a:prstClr val="black"/>
              </a:solidFill>
              <a:latin typeface="Verdana" panose="020B0604030504040204" pitchFamily="34" charset="0"/>
            </a:endParaRPr>
          </a:p>
          <a:p>
            <a:pPr eaLnBrk="1" fontAlgn="base" hangingPunct="1">
              <a:spcBef>
                <a:spcPct val="0"/>
              </a:spcBef>
              <a:spcAft>
                <a:spcPct val="0"/>
              </a:spcAft>
              <a:buFont typeface="Arial" panose="020B0604020202020204" pitchFamily="34" charset="0"/>
              <a:buNone/>
            </a:pPr>
            <a:r>
              <a:rPr lang="en-US" sz="2800">
                <a:solidFill>
                  <a:prstClr val="black"/>
                </a:solidFill>
                <a:latin typeface="Verdana" panose="020B0604030504040204" pitchFamily="34" charset="0"/>
              </a:rPr>
              <a:t>Join the conversation! Tweet us using the hashtag </a:t>
            </a:r>
            <a:r>
              <a:rPr lang="en-US" sz="2800" b="1">
                <a:solidFill>
                  <a:prstClr val="black"/>
                </a:solidFill>
                <a:latin typeface="Verdana" panose="020B0604030504040204" pitchFamily="34" charset="0"/>
              </a:rPr>
              <a:t>#NCTMNOLA</a:t>
            </a:r>
          </a:p>
          <a:p>
            <a:pPr eaLnBrk="1" fontAlgn="base" hangingPunct="1">
              <a:spcBef>
                <a:spcPct val="0"/>
              </a:spcBef>
              <a:spcAft>
                <a:spcPct val="0"/>
              </a:spcAft>
            </a:pPr>
            <a:endParaRPr lang="en-US">
              <a:solidFill>
                <a:prstClr val="black"/>
              </a:solidFill>
            </a:endParaRPr>
          </a:p>
        </p:txBody>
      </p:sp>
    </p:spTree>
    <p:extLst>
      <p:ext uri="{BB962C8B-B14F-4D97-AF65-F5344CB8AC3E}">
        <p14:creationId xmlns:p14="http://schemas.microsoft.com/office/powerpoint/2010/main" val="3488683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can’t students remember?</a:t>
            </a:r>
            <a:endParaRPr lang="en-US" dirty="0"/>
          </a:p>
        </p:txBody>
      </p:sp>
      <p:sp>
        <p:nvSpPr>
          <p:cNvPr id="3" name="Content Placeholder 2"/>
          <p:cNvSpPr>
            <a:spLocks noGrp="1"/>
          </p:cNvSpPr>
          <p:nvPr>
            <p:ph idx="1"/>
          </p:nvPr>
        </p:nvSpPr>
        <p:spPr/>
        <p:txBody>
          <a:bodyPr>
            <a:normAutofit/>
          </a:bodyPr>
          <a:lstStyle/>
          <a:p>
            <a:pPr marL="0" indent="0">
              <a:buNone/>
            </a:pPr>
            <a:r>
              <a:rPr lang="en-US" sz="3600" dirty="0"/>
              <a:t>“Students who are asked to practice the algorithm over and over…stop thinking. They sacrifice the relationships in order to treat the numbers simply as digits.”</a:t>
            </a:r>
          </a:p>
          <a:p>
            <a:endParaRPr lang="en-US" sz="3600" dirty="0"/>
          </a:p>
          <a:p>
            <a:pPr algn="r">
              <a:buNone/>
            </a:pPr>
            <a:r>
              <a:rPr lang="en-US" sz="3600" i="1" dirty="0" err="1"/>
              <a:t>Imm</a:t>
            </a:r>
            <a:r>
              <a:rPr lang="en-US" sz="3600" i="1" dirty="0"/>
              <a:t>, </a:t>
            </a:r>
            <a:r>
              <a:rPr lang="en-US" sz="3600" i="1" dirty="0" err="1"/>
              <a:t>Fosnot</a:t>
            </a:r>
            <a:r>
              <a:rPr lang="en-US" sz="3600" i="1" dirty="0"/>
              <a:t>, </a:t>
            </a:r>
            <a:r>
              <a:rPr lang="en-US" sz="3600" i="1" dirty="0" err="1"/>
              <a:t>Uittenbogaard</a:t>
            </a:r>
            <a:r>
              <a:rPr lang="en-US" sz="3600" i="1" dirty="0"/>
              <a:t> (2012)</a:t>
            </a:r>
          </a:p>
          <a:p>
            <a:endParaRPr lang="en-US" sz="3600" dirty="0"/>
          </a:p>
        </p:txBody>
      </p:sp>
      <p:pic>
        <p:nvPicPr>
          <p:cNvPr id="1026" name="Picture 2" descr="http://www.sun-sentinel.com/media/photo/2011-10/286352940-201308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932" y="4459856"/>
            <a:ext cx="2965213" cy="19768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Squares of fabric being sewn into a quil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29905" y="274166"/>
            <a:ext cx="1514188" cy="1514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89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fltVal val="0"/>
                                          </p:val>
                                        </p:tav>
                                        <p:tav tm="100000">
                                          <p:val>
                                            <p:strVal val="#ppt_w"/>
                                          </p:val>
                                        </p:tav>
                                      </p:tavLst>
                                    </p:anim>
                                    <p:anim calcmode="lin" valueType="num">
                                      <p:cBhvr>
                                        <p:cTn id="8" dur="1000" fill="hold"/>
                                        <p:tgtEl>
                                          <p:spTgt spid="1026"/>
                                        </p:tgtEl>
                                        <p:attrNameLst>
                                          <p:attrName>ppt_h</p:attrName>
                                        </p:attrNameLst>
                                      </p:cBhvr>
                                      <p:tavLst>
                                        <p:tav tm="0">
                                          <p:val>
                                            <p:fltVal val="0"/>
                                          </p:val>
                                        </p:tav>
                                        <p:tav tm="100000">
                                          <p:val>
                                            <p:strVal val="#ppt_h"/>
                                          </p:val>
                                        </p:tav>
                                      </p:tavLst>
                                    </p:anim>
                                    <p:anim calcmode="lin" valueType="num">
                                      <p:cBhvr>
                                        <p:cTn id="9" dur="1000" fill="hold"/>
                                        <p:tgtEl>
                                          <p:spTgt spid="1026"/>
                                        </p:tgtEl>
                                        <p:attrNameLst>
                                          <p:attrName>style.rotation</p:attrName>
                                        </p:attrNameLst>
                                      </p:cBhvr>
                                      <p:tavLst>
                                        <p:tav tm="0">
                                          <p:val>
                                            <p:fltVal val="90"/>
                                          </p:val>
                                        </p:tav>
                                        <p:tav tm="100000">
                                          <p:val>
                                            <p:fltVal val="0"/>
                                          </p:val>
                                        </p:tav>
                                      </p:tavLst>
                                    </p:anim>
                                    <p:animEffect transition="in" filter="fade">
                                      <p:cBhvr>
                                        <p:cTn id="10" dur="1000"/>
                                        <p:tgtEl>
                                          <p:spTgt spid="102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fractions important?</a:t>
            </a:r>
            <a:endParaRPr lang="en-US" dirty="0"/>
          </a:p>
        </p:txBody>
      </p:sp>
      <p:sp>
        <p:nvSpPr>
          <p:cNvPr id="3" name="Content Placeholder 2"/>
          <p:cNvSpPr>
            <a:spLocks noGrp="1"/>
          </p:cNvSpPr>
          <p:nvPr>
            <p:ph idx="1"/>
          </p:nvPr>
        </p:nvSpPr>
        <p:spPr/>
        <p:txBody>
          <a:bodyPr>
            <a:noAutofit/>
          </a:bodyPr>
          <a:lstStyle/>
          <a:p>
            <a:pPr marL="0" indent="0">
              <a:buNone/>
            </a:pPr>
            <a:r>
              <a:rPr lang="en-US" sz="3600" dirty="0"/>
              <a:t>Difficulty with learning fractions is pervasive and is </a:t>
            </a:r>
            <a:r>
              <a:rPr lang="en-US" sz="3600" dirty="0">
                <a:solidFill>
                  <a:schemeClr val="accent1">
                    <a:lumMod val="60000"/>
                    <a:lumOff val="40000"/>
                  </a:schemeClr>
                </a:solidFill>
              </a:rPr>
              <a:t>an obstacle to further progress in mathematics </a:t>
            </a:r>
            <a:r>
              <a:rPr lang="en-US" sz="3600" dirty="0"/>
              <a:t>and other domains dependent on mathematics, including algebra. It has also been linked to difficulties in adulthood, such as failure to understand medication regimens.</a:t>
            </a:r>
          </a:p>
          <a:p>
            <a:endParaRPr lang="en-US" sz="3600" dirty="0"/>
          </a:p>
          <a:p>
            <a:pPr algn="r">
              <a:buNone/>
            </a:pPr>
            <a:r>
              <a:rPr lang="en-US" sz="3600" i="1" dirty="0"/>
              <a:t>National Mathematics Panel Report, 2008 </a:t>
            </a:r>
          </a:p>
          <a:p>
            <a:endParaRPr lang="en-US" sz="3600" dirty="0"/>
          </a:p>
        </p:txBody>
      </p:sp>
      <p:pic>
        <p:nvPicPr>
          <p:cNvPr id="4" name="Picture 10" descr="Piece of chocolate coming off of a candy b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0092" y="266841"/>
            <a:ext cx="1526095" cy="152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4003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TC103090430[[fn=Banded]]</Template>
  <TotalTime>0</TotalTime>
  <Words>2067</Words>
  <Application>Microsoft Office PowerPoint</Application>
  <PresentationFormat>Widescreen</PresentationFormat>
  <Paragraphs>388</Paragraphs>
  <Slides>76</Slides>
  <Notes>65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76</vt:i4>
      </vt:variant>
    </vt:vector>
  </HeadingPairs>
  <TitlesOfParts>
    <vt:vector size="86" baseType="lpstr">
      <vt:lpstr>Arial</vt:lpstr>
      <vt:lpstr>Arial Black</vt:lpstr>
      <vt:lpstr>Calibri</vt:lpstr>
      <vt:lpstr>Cambria Math</vt:lpstr>
      <vt:lpstr>Corbel</vt:lpstr>
      <vt:lpstr>Verdana</vt:lpstr>
      <vt:lpstr>Wingdings</vt:lpstr>
      <vt:lpstr>Banded</vt:lpstr>
      <vt:lpstr>Office Theme</vt:lpstr>
      <vt:lpstr>1_Office Theme</vt:lpstr>
      <vt:lpstr>Finding the missing pieces: Middle Grades Fractions</vt:lpstr>
      <vt:lpstr>PowerPoint Presentation</vt:lpstr>
      <vt:lpstr>Finding the missing pieces</vt:lpstr>
      <vt:lpstr>Focus</vt:lpstr>
      <vt:lpstr>topics </vt:lpstr>
      <vt:lpstr>The trouble with fractions…</vt:lpstr>
      <vt:lpstr>PowerPoint Presentation</vt:lpstr>
      <vt:lpstr>Why can’t students remember?</vt:lpstr>
      <vt:lpstr>Why are fractions important?</vt:lpstr>
      <vt:lpstr>PowerPoint Presentation</vt:lpstr>
      <vt:lpstr>Goals for AMSTI Math</vt:lpstr>
      <vt:lpstr>PowerPoint Presentation</vt:lpstr>
      <vt:lpstr>Where are the fractions?</vt:lpstr>
      <vt:lpstr>The structure is the standards Daro, McCallum, Zimba</vt:lpstr>
      <vt:lpstr>The structure is the standards Daro, McCallum, Zimba</vt:lpstr>
      <vt:lpstr>Progressions – The missing piece?</vt:lpstr>
      <vt:lpstr>Progression for 3-5 Number and operations - Fractions</vt:lpstr>
      <vt:lpstr>Ongoing Assessment project (Ogap)</vt:lpstr>
      <vt:lpstr>continuous assessment</vt:lpstr>
      <vt:lpstr>Sample preassessment</vt:lpstr>
      <vt:lpstr>RTI and More…</vt:lpstr>
      <vt:lpstr>Fraction resources</vt:lpstr>
      <vt:lpstr>The meaning of fractions</vt:lpstr>
      <vt:lpstr>Developing effective fractions instruction in kindergarten  through 8th grade</vt:lpstr>
      <vt:lpstr>The Meaning of fractions</vt:lpstr>
      <vt:lpstr>Circle  3/8  of the triangles</vt:lpstr>
      <vt:lpstr>8th Grade students</vt:lpstr>
      <vt:lpstr>The Meaning of fractions</vt:lpstr>
      <vt:lpstr>Models for fractions</vt:lpstr>
      <vt:lpstr>Partitioning</vt:lpstr>
      <vt:lpstr>Which of the following show fourths? Why?</vt:lpstr>
      <vt:lpstr>Circle the fraction that is closest to 1/2 </vt:lpstr>
      <vt:lpstr>Pattern block fractions Cynthia Lanius</vt:lpstr>
      <vt:lpstr>6th Grade Partitioning</vt:lpstr>
      <vt:lpstr>8th Grade Partitioning</vt:lpstr>
      <vt:lpstr>Number lines</vt:lpstr>
      <vt:lpstr>Place these fractions on the number line below in their correct position. </vt:lpstr>
      <vt:lpstr>Place these fractions on the number line below in their correct position. </vt:lpstr>
      <vt:lpstr>6th Grade number lines</vt:lpstr>
      <vt:lpstr>7th and 8th Grade number lines</vt:lpstr>
      <vt:lpstr>Equivalent fractions</vt:lpstr>
      <vt:lpstr>The experts say….</vt:lpstr>
      <vt:lpstr>Equivalent areas</vt:lpstr>
      <vt:lpstr>Equivalent lengths</vt:lpstr>
      <vt:lpstr>Equivalence in 6th - 8th Grade</vt:lpstr>
      <vt:lpstr>Comparing fractions</vt:lpstr>
      <vt:lpstr>Which fraction is greater?</vt:lpstr>
      <vt:lpstr>Operations</vt:lpstr>
      <vt:lpstr>Do your students remember procedures?</vt:lpstr>
      <vt:lpstr>Maybe a different procedure would help?</vt:lpstr>
      <vt:lpstr>3.  Help students understand why procedures for computations with fraction make sense</vt:lpstr>
      <vt:lpstr>PowerPoint Presentation</vt:lpstr>
      <vt:lpstr>Which Operation should you use?</vt:lpstr>
      <vt:lpstr>Adding and subtracting with  like denominators</vt:lpstr>
      <vt:lpstr>Minilessons or Number talks/strings</vt:lpstr>
      <vt:lpstr>PowerPoint Presentation</vt:lpstr>
      <vt:lpstr>Adding and subtracting with like denominators (grade 4)</vt:lpstr>
      <vt:lpstr>Improper fractions (grade 4)</vt:lpstr>
      <vt:lpstr>Adding and subtracting fractions with unlike denominators (grade 4)</vt:lpstr>
      <vt:lpstr>Grid Model for adding        2/5+  1/3</vt:lpstr>
      <vt:lpstr>Multiplying a fraction by a  whole number (grade 4)</vt:lpstr>
      <vt:lpstr>Divide whole numbers that give fractional answers (grade 5)</vt:lpstr>
      <vt:lpstr>Multiply a whole number by a fraction (grade 5)</vt:lpstr>
      <vt:lpstr>Multiply by a Fraction (Grade 5)</vt:lpstr>
      <vt:lpstr>Multiply by a Fraction (Grade 5)</vt:lpstr>
      <vt:lpstr>Multiply by a fraction (grade 5)</vt:lpstr>
      <vt:lpstr>Divide whole numbers by unit fractions and unit fractions by whole numbers (grade 5)</vt:lpstr>
      <vt:lpstr>5th Grade Division</vt:lpstr>
      <vt:lpstr>Multiplication                Division </vt:lpstr>
      <vt:lpstr>5th Grade Division Problems</vt:lpstr>
      <vt:lpstr>Fraction Division in Grade 6</vt:lpstr>
      <vt:lpstr>Create a story context for </vt:lpstr>
      <vt:lpstr>6th Grade Division</vt:lpstr>
      <vt:lpstr>Invert and multiply…Why? 6 ÷  2/3</vt:lpstr>
      <vt:lpstr>Contact Information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2014-04-11T03:47:24Z</dcterms:created>
  <dcterms:modified xsi:type="dcterms:W3CDTF">2014-04-11T03:49:50Z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